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607" r:id="rId4"/>
    <p:sldMasterId id="2147484671" r:id="rId5"/>
    <p:sldMasterId id="2147484689" r:id="rId6"/>
  </p:sldMasterIdLst>
  <p:notesMasterIdLst>
    <p:notesMasterId r:id="rId35"/>
  </p:notesMasterIdLst>
  <p:sldIdLst>
    <p:sldId id="256" r:id="rId7"/>
    <p:sldId id="333" r:id="rId8"/>
    <p:sldId id="278" r:id="rId9"/>
    <p:sldId id="336" r:id="rId10"/>
    <p:sldId id="282" r:id="rId11"/>
    <p:sldId id="335" r:id="rId12"/>
    <p:sldId id="346" r:id="rId13"/>
    <p:sldId id="351" r:id="rId14"/>
    <p:sldId id="352" r:id="rId15"/>
    <p:sldId id="353" r:id="rId16"/>
    <p:sldId id="322" r:id="rId17"/>
    <p:sldId id="295" r:id="rId18"/>
    <p:sldId id="297" r:id="rId19"/>
    <p:sldId id="303" r:id="rId20"/>
    <p:sldId id="331" r:id="rId21"/>
    <p:sldId id="301" r:id="rId22"/>
    <p:sldId id="302" r:id="rId23"/>
    <p:sldId id="305" r:id="rId24"/>
    <p:sldId id="306" r:id="rId25"/>
    <p:sldId id="329" r:id="rId26"/>
    <p:sldId id="345" r:id="rId27"/>
    <p:sldId id="348" r:id="rId28"/>
    <p:sldId id="350" r:id="rId29"/>
    <p:sldId id="326" r:id="rId30"/>
    <p:sldId id="349" r:id="rId31"/>
    <p:sldId id="308" r:id="rId32"/>
    <p:sldId id="304" r:id="rId33"/>
    <p:sldId id="347"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78097" autoAdjust="0"/>
  </p:normalViewPr>
  <p:slideViewPr>
    <p:cSldViewPr snapToGrid="0">
      <p:cViewPr varScale="1">
        <p:scale>
          <a:sx n="58" d="100"/>
          <a:sy n="58" d="100"/>
        </p:scale>
        <p:origin x="1224" y="42"/>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DC3E-CE4C-45A1-8CD7-15C35C786EF0}" type="doc">
      <dgm:prSet loTypeId="urn:microsoft.com/office/officeart/2005/8/layout/venn1" loCatId="relationship" qsTypeId="urn:microsoft.com/office/officeart/2005/8/quickstyle/simple1" qsCatId="simple" csTypeId="urn:microsoft.com/office/officeart/2005/8/colors/accent1_2" csCatId="accent1" phldr="1"/>
      <dgm:spPr/>
    </dgm:pt>
    <dgm:pt modelId="{6B7AD8AC-2B83-4BE5-A64C-9CC7C9C6EF4F}">
      <dgm:prSet phldrT="[Text]"/>
      <dgm:spPr>
        <a:solidFill>
          <a:srgbClr val="C00000">
            <a:alpha val="50000"/>
          </a:srgbClr>
        </a:solidFill>
      </dgm:spPr>
      <dgm:t>
        <a:bodyPr/>
        <a:lstStyle/>
        <a:p>
          <a:r>
            <a:rPr lang="en-US" b="1" cap="none" spc="0" dirty="0" smtClean="0">
              <a:ln w="22225">
                <a:solidFill>
                  <a:schemeClr val="accent2"/>
                </a:solidFill>
                <a:prstDash val="solid"/>
              </a:ln>
              <a:solidFill>
                <a:schemeClr val="accent2">
                  <a:lumMod val="40000"/>
                  <a:lumOff val="60000"/>
                </a:schemeClr>
              </a:solidFill>
              <a:effectLst/>
            </a:rPr>
            <a:t>Functional </a:t>
          </a:r>
          <a:r>
            <a:rPr lang="en-US" b="1" cap="none" spc="0" dirty="0" err="1" smtClean="0">
              <a:ln w="22225">
                <a:solidFill>
                  <a:schemeClr val="accent2"/>
                </a:solidFill>
                <a:prstDash val="solid"/>
              </a:ln>
              <a:solidFill>
                <a:schemeClr val="accent2">
                  <a:lumMod val="40000"/>
                  <a:lumOff val="60000"/>
                </a:schemeClr>
              </a:solidFill>
              <a:effectLst/>
            </a:rPr>
            <a:t>Contextualism</a:t>
          </a:r>
          <a:endParaRPr lang="en-US" b="1" cap="none" spc="0" dirty="0">
            <a:ln w="22225">
              <a:solidFill>
                <a:schemeClr val="accent2"/>
              </a:solidFill>
              <a:prstDash val="solid"/>
            </a:ln>
            <a:solidFill>
              <a:schemeClr val="accent2">
                <a:lumMod val="40000"/>
                <a:lumOff val="60000"/>
              </a:schemeClr>
            </a:solidFill>
            <a:effectLst/>
          </a:endParaRPr>
        </a:p>
      </dgm:t>
    </dgm:pt>
    <dgm:pt modelId="{A544E127-1F27-4038-8E2B-3B03ABF7445D}" type="parTrans" cxnId="{6B93CDAA-6910-4514-802B-40227154FFF5}">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9A2DE9D1-5569-446B-A5F7-E2A3A33E15D7}" type="sibTrans" cxnId="{6B93CDAA-6910-4514-802B-40227154FFF5}">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367BDB7F-8130-4C23-BDEF-38B0DE1CDF2D}">
      <dgm:prSet phldrT="[Text]"/>
      <dgm:spPr>
        <a:solidFill>
          <a:srgbClr val="C00000">
            <a:alpha val="50000"/>
          </a:srgbClr>
        </a:solidFill>
      </dgm:spPr>
      <dgm:t>
        <a:bodyPr/>
        <a:lstStyle/>
        <a:p>
          <a:r>
            <a:rPr lang="en-US" b="1" cap="none" spc="0" dirty="0" smtClean="0">
              <a:ln w="22225">
                <a:solidFill>
                  <a:schemeClr val="accent2"/>
                </a:solidFill>
                <a:prstDash val="solid"/>
              </a:ln>
              <a:solidFill>
                <a:schemeClr val="accent2">
                  <a:lumMod val="40000"/>
                  <a:lumOff val="60000"/>
                </a:schemeClr>
              </a:solidFill>
              <a:effectLst/>
            </a:rPr>
            <a:t>Relational Frame Theory</a:t>
          </a:r>
          <a:endParaRPr lang="en-US" b="1" cap="none" spc="0" dirty="0">
            <a:ln w="22225">
              <a:solidFill>
                <a:schemeClr val="accent2"/>
              </a:solidFill>
              <a:prstDash val="solid"/>
            </a:ln>
            <a:solidFill>
              <a:schemeClr val="accent2">
                <a:lumMod val="40000"/>
                <a:lumOff val="60000"/>
              </a:schemeClr>
            </a:solidFill>
            <a:effectLst/>
          </a:endParaRPr>
        </a:p>
      </dgm:t>
    </dgm:pt>
    <dgm:pt modelId="{3167BE89-6420-4CDB-BE43-92572E3ECA93}" type="parTrans" cxnId="{F7D33CEB-AE8B-4E4F-B8AC-839C4911F2E8}">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3E420208-24F0-4508-A8CA-4F2D70499CF1}" type="sibTrans" cxnId="{F7D33CEB-AE8B-4E4F-B8AC-839C4911F2E8}">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FCA1CFCB-63D3-4A1F-9D1A-6FF327FC4269}">
      <dgm:prSet phldrT="[Text]"/>
      <dgm:spPr>
        <a:solidFill>
          <a:srgbClr val="C00000">
            <a:alpha val="50000"/>
          </a:srgbClr>
        </a:solidFill>
      </dgm:spPr>
      <dgm:t>
        <a:bodyPr/>
        <a:lstStyle/>
        <a:p>
          <a:r>
            <a:rPr lang="en-US" b="1" cap="none" spc="0" dirty="0" smtClean="0">
              <a:ln w="22225">
                <a:solidFill>
                  <a:schemeClr val="accent2"/>
                </a:solidFill>
                <a:prstDash val="solid"/>
              </a:ln>
              <a:solidFill>
                <a:schemeClr val="accent2">
                  <a:lumMod val="40000"/>
                  <a:lumOff val="60000"/>
                </a:schemeClr>
              </a:solidFill>
              <a:effectLst/>
            </a:rPr>
            <a:t>Applied Behavior Analysis</a:t>
          </a:r>
          <a:endParaRPr lang="en-US" b="1" cap="none" spc="0" dirty="0">
            <a:ln w="22225">
              <a:solidFill>
                <a:schemeClr val="accent2"/>
              </a:solidFill>
              <a:prstDash val="solid"/>
            </a:ln>
            <a:solidFill>
              <a:schemeClr val="accent2">
                <a:lumMod val="40000"/>
                <a:lumOff val="60000"/>
              </a:schemeClr>
            </a:solidFill>
            <a:effectLst/>
          </a:endParaRPr>
        </a:p>
      </dgm:t>
    </dgm:pt>
    <dgm:pt modelId="{32054712-6598-4CE2-904F-BEB59B8CBC9D}" type="parTrans" cxnId="{DE23CA46-F6A3-4AA7-9456-CAAA5EC0F3AC}">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7EB143B5-7FCA-4C2C-92B9-F675F73FCE82}" type="sibTrans" cxnId="{DE23CA46-F6A3-4AA7-9456-CAAA5EC0F3AC}">
      <dgm:prSet/>
      <dgm:spPr/>
      <dgm:t>
        <a:bodyPr/>
        <a:lstStyle/>
        <a:p>
          <a:endParaRPr lang="en-US" b="1" cap="none" spc="0">
            <a:ln w="22225">
              <a:solidFill>
                <a:schemeClr val="accent2"/>
              </a:solidFill>
              <a:prstDash val="solid"/>
            </a:ln>
            <a:solidFill>
              <a:schemeClr val="accent2">
                <a:lumMod val="40000"/>
                <a:lumOff val="60000"/>
              </a:schemeClr>
            </a:solidFill>
            <a:effectLst/>
          </a:endParaRPr>
        </a:p>
      </dgm:t>
    </dgm:pt>
    <dgm:pt modelId="{06CDFE05-5E39-453C-9EDE-DEFE88135906}" type="pres">
      <dgm:prSet presAssocID="{AADDDC3E-CE4C-45A1-8CD7-15C35C786EF0}" presName="compositeShape" presStyleCnt="0">
        <dgm:presLayoutVars>
          <dgm:chMax val="7"/>
          <dgm:dir/>
          <dgm:resizeHandles val="exact"/>
        </dgm:presLayoutVars>
      </dgm:prSet>
      <dgm:spPr/>
    </dgm:pt>
    <dgm:pt modelId="{02BD4693-F972-4F11-918B-A5A88EC18D81}" type="pres">
      <dgm:prSet presAssocID="{6B7AD8AC-2B83-4BE5-A64C-9CC7C9C6EF4F}" presName="circ1" presStyleLbl="vennNode1" presStyleIdx="0" presStyleCnt="3"/>
      <dgm:spPr/>
      <dgm:t>
        <a:bodyPr/>
        <a:lstStyle/>
        <a:p>
          <a:endParaRPr lang="en-US"/>
        </a:p>
      </dgm:t>
    </dgm:pt>
    <dgm:pt modelId="{4BBD6852-88A3-48FC-8190-8332A391E524}" type="pres">
      <dgm:prSet presAssocID="{6B7AD8AC-2B83-4BE5-A64C-9CC7C9C6EF4F}" presName="circ1Tx" presStyleLbl="revTx" presStyleIdx="0" presStyleCnt="0">
        <dgm:presLayoutVars>
          <dgm:chMax val="0"/>
          <dgm:chPref val="0"/>
          <dgm:bulletEnabled val="1"/>
        </dgm:presLayoutVars>
      </dgm:prSet>
      <dgm:spPr/>
      <dgm:t>
        <a:bodyPr/>
        <a:lstStyle/>
        <a:p>
          <a:endParaRPr lang="en-US"/>
        </a:p>
      </dgm:t>
    </dgm:pt>
    <dgm:pt modelId="{C95CA557-9F07-44A9-92C3-4D60694C904C}" type="pres">
      <dgm:prSet presAssocID="{367BDB7F-8130-4C23-BDEF-38B0DE1CDF2D}" presName="circ2" presStyleLbl="vennNode1" presStyleIdx="1" presStyleCnt="3"/>
      <dgm:spPr/>
      <dgm:t>
        <a:bodyPr/>
        <a:lstStyle/>
        <a:p>
          <a:endParaRPr lang="en-US"/>
        </a:p>
      </dgm:t>
    </dgm:pt>
    <dgm:pt modelId="{C8F143DA-3589-4553-80E9-F9CF20C58A38}" type="pres">
      <dgm:prSet presAssocID="{367BDB7F-8130-4C23-BDEF-38B0DE1CDF2D}" presName="circ2Tx" presStyleLbl="revTx" presStyleIdx="0" presStyleCnt="0">
        <dgm:presLayoutVars>
          <dgm:chMax val="0"/>
          <dgm:chPref val="0"/>
          <dgm:bulletEnabled val="1"/>
        </dgm:presLayoutVars>
      </dgm:prSet>
      <dgm:spPr/>
      <dgm:t>
        <a:bodyPr/>
        <a:lstStyle/>
        <a:p>
          <a:endParaRPr lang="en-US"/>
        </a:p>
      </dgm:t>
    </dgm:pt>
    <dgm:pt modelId="{EC19334B-0944-4959-95EF-306748FCCF5F}" type="pres">
      <dgm:prSet presAssocID="{FCA1CFCB-63D3-4A1F-9D1A-6FF327FC4269}" presName="circ3" presStyleLbl="vennNode1" presStyleIdx="2" presStyleCnt="3"/>
      <dgm:spPr/>
      <dgm:t>
        <a:bodyPr/>
        <a:lstStyle/>
        <a:p>
          <a:endParaRPr lang="en-US"/>
        </a:p>
      </dgm:t>
    </dgm:pt>
    <dgm:pt modelId="{6CCA9C32-A1A6-43B4-9C6F-E0188506C7C2}" type="pres">
      <dgm:prSet presAssocID="{FCA1CFCB-63D3-4A1F-9D1A-6FF327FC4269}" presName="circ3Tx" presStyleLbl="revTx" presStyleIdx="0" presStyleCnt="0">
        <dgm:presLayoutVars>
          <dgm:chMax val="0"/>
          <dgm:chPref val="0"/>
          <dgm:bulletEnabled val="1"/>
        </dgm:presLayoutVars>
      </dgm:prSet>
      <dgm:spPr/>
      <dgm:t>
        <a:bodyPr/>
        <a:lstStyle/>
        <a:p>
          <a:endParaRPr lang="en-US"/>
        </a:p>
      </dgm:t>
    </dgm:pt>
  </dgm:ptLst>
  <dgm:cxnLst>
    <dgm:cxn modelId="{B00A5C31-0625-486B-942A-F984CDE7B9FC}" type="presOf" srcId="{FCA1CFCB-63D3-4A1F-9D1A-6FF327FC4269}" destId="{6CCA9C32-A1A6-43B4-9C6F-E0188506C7C2}" srcOrd="1" destOrd="0" presId="urn:microsoft.com/office/officeart/2005/8/layout/venn1"/>
    <dgm:cxn modelId="{FDED1F17-A582-4585-B9CC-D0032EE02B33}" type="presOf" srcId="{AADDDC3E-CE4C-45A1-8CD7-15C35C786EF0}" destId="{06CDFE05-5E39-453C-9EDE-DEFE88135906}" srcOrd="0" destOrd="0" presId="urn:microsoft.com/office/officeart/2005/8/layout/venn1"/>
    <dgm:cxn modelId="{746BFD95-BE64-4EA6-A36C-D1371552FDE4}" type="presOf" srcId="{6B7AD8AC-2B83-4BE5-A64C-9CC7C9C6EF4F}" destId="{02BD4693-F972-4F11-918B-A5A88EC18D81}" srcOrd="0" destOrd="0" presId="urn:microsoft.com/office/officeart/2005/8/layout/venn1"/>
    <dgm:cxn modelId="{6B93CDAA-6910-4514-802B-40227154FFF5}" srcId="{AADDDC3E-CE4C-45A1-8CD7-15C35C786EF0}" destId="{6B7AD8AC-2B83-4BE5-A64C-9CC7C9C6EF4F}" srcOrd="0" destOrd="0" parTransId="{A544E127-1F27-4038-8E2B-3B03ABF7445D}" sibTransId="{9A2DE9D1-5569-446B-A5F7-E2A3A33E15D7}"/>
    <dgm:cxn modelId="{DE23CA46-F6A3-4AA7-9456-CAAA5EC0F3AC}" srcId="{AADDDC3E-CE4C-45A1-8CD7-15C35C786EF0}" destId="{FCA1CFCB-63D3-4A1F-9D1A-6FF327FC4269}" srcOrd="2" destOrd="0" parTransId="{32054712-6598-4CE2-904F-BEB59B8CBC9D}" sibTransId="{7EB143B5-7FCA-4C2C-92B9-F675F73FCE82}"/>
    <dgm:cxn modelId="{A11B3BBF-1578-42A4-85EC-0075298F40D4}" type="presOf" srcId="{367BDB7F-8130-4C23-BDEF-38B0DE1CDF2D}" destId="{C8F143DA-3589-4553-80E9-F9CF20C58A38}" srcOrd="1" destOrd="0" presId="urn:microsoft.com/office/officeart/2005/8/layout/venn1"/>
    <dgm:cxn modelId="{F7D33CEB-AE8B-4E4F-B8AC-839C4911F2E8}" srcId="{AADDDC3E-CE4C-45A1-8CD7-15C35C786EF0}" destId="{367BDB7F-8130-4C23-BDEF-38B0DE1CDF2D}" srcOrd="1" destOrd="0" parTransId="{3167BE89-6420-4CDB-BE43-92572E3ECA93}" sibTransId="{3E420208-24F0-4508-A8CA-4F2D70499CF1}"/>
    <dgm:cxn modelId="{C8127188-308F-4001-B121-3BF4D72E8EE8}" type="presOf" srcId="{367BDB7F-8130-4C23-BDEF-38B0DE1CDF2D}" destId="{C95CA557-9F07-44A9-92C3-4D60694C904C}" srcOrd="0" destOrd="0" presId="urn:microsoft.com/office/officeart/2005/8/layout/venn1"/>
    <dgm:cxn modelId="{0B5B7546-CCDA-4989-96F2-99A07A517608}" type="presOf" srcId="{6B7AD8AC-2B83-4BE5-A64C-9CC7C9C6EF4F}" destId="{4BBD6852-88A3-48FC-8190-8332A391E524}" srcOrd="1" destOrd="0" presId="urn:microsoft.com/office/officeart/2005/8/layout/venn1"/>
    <dgm:cxn modelId="{7D1A2A1A-9F56-4476-97EE-B767E8B49620}" type="presOf" srcId="{FCA1CFCB-63D3-4A1F-9D1A-6FF327FC4269}" destId="{EC19334B-0944-4959-95EF-306748FCCF5F}" srcOrd="0" destOrd="0" presId="urn:microsoft.com/office/officeart/2005/8/layout/venn1"/>
    <dgm:cxn modelId="{A5A3FBF9-FB9C-4B95-B55B-FF353480D641}" type="presParOf" srcId="{06CDFE05-5E39-453C-9EDE-DEFE88135906}" destId="{02BD4693-F972-4F11-918B-A5A88EC18D81}" srcOrd="0" destOrd="0" presId="urn:microsoft.com/office/officeart/2005/8/layout/venn1"/>
    <dgm:cxn modelId="{3A04AB9B-60D4-4BDF-B8A9-C7B7E92A5885}" type="presParOf" srcId="{06CDFE05-5E39-453C-9EDE-DEFE88135906}" destId="{4BBD6852-88A3-48FC-8190-8332A391E524}" srcOrd="1" destOrd="0" presId="urn:microsoft.com/office/officeart/2005/8/layout/venn1"/>
    <dgm:cxn modelId="{43D26D36-4A4B-48A2-BF71-F919E6CF9BDC}" type="presParOf" srcId="{06CDFE05-5E39-453C-9EDE-DEFE88135906}" destId="{C95CA557-9F07-44A9-92C3-4D60694C904C}" srcOrd="2" destOrd="0" presId="urn:microsoft.com/office/officeart/2005/8/layout/venn1"/>
    <dgm:cxn modelId="{87A30D9B-518B-4D3E-93B0-D4DC54B2FFA1}" type="presParOf" srcId="{06CDFE05-5E39-453C-9EDE-DEFE88135906}" destId="{C8F143DA-3589-4553-80E9-F9CF20C58A38}" srcOrd="3" destOrd="0" presId="urn:microsoft.com/office/officeart/2005/8/layout/venn1"/>
    <dgm:cxn modelId="{EB578C7E-7DC8-4957-BCD2-A8F63F060303}" type="presParOf" srcId="{06CDFE05-5E39-453C-9EDE-DEFE88135906}" destId="{EC19334B-0944-4959-95EF-306748FCCF5F}" srcOrd="4" destOrd="0" presId="urn:microsoft.com/office/officeart/2005/8/layout/venn1"/>
    <dgm:cxn modelId="{9DBBEC99-B250-4382-9575-98139AFB901D}" type="presParOf" srcId="{06CDFE05-5E39-453C-9EDE-DEFE88135906}" destId="{6CCA9C32-A1A6-43B4-9C6F-E0188506C7C2}"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D221E-96BD-4F80-BCF2-E9995CCFEE15}"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C78CCF04-58CE-456C-85F6-4E8223FF5AA6}">
      <dgm:prSet phldrT="[Text]"/>
      <dgm:spPr>
        <a:xfrm>
          <a:off x="1339388" y="310"/>
          <a:ext cx="849283" cy="42464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Kids at School </a:t>
          </a:r>
        </a:p>
      </dgm:t>
    </dgm:pt>
    <dgm:pt modelId="{7A8E2142-FDA4-45A5-A2B8-59DC6EEE96B3}" type="parTrans" cxnId="{A79F32CC-1E4D-4840-AE17-95E9CE2AFC78}">
      <dgm:prSet/>
      <dgm:spPr/>
      <dgm:t>
        <a:bodyPr/>
        <a:lstStyle/>
        <a:p>
          <a:endParaRPr lang="en-US"/>
        </a:p>
      </dgm:t>
    </dgm:pt>
    <dgm:pt modelId="{50D067B9-3220-42E4-A09B-ACE43AEC697B}" type="sibTrans" cxnId="{A79F32CC-1E4D-4840-AE17-95E9CE2AFC78}">
      <dgm:prSet/>
      <dgm:spPr>
        <a:xfrm rot="3600000">
          <a:off x="1893529" y="745155"/>
          <a:ext cx="441715" cy="148624"/>
        </a:xfrm>
        <a:prstGeom prst="leftRightArrow">
          <a:avLst>
            <a:gd name="adj1" fmla="val 60000"/>
            <a:gd name="adj2" fmla="val 50000"/>
          </a:avLst>
        </a:prstGeom>
        <a:solidFill>
          <a:srgbClr val="FFC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A8B49B6F-BD69-420E-8D47-84D7957CA286}">
      <dgm:prSet phldrT="[Text]"/>
      <dgm:spPr>
        <a:xfrm>
          <a:off x="2040101" y="1213982"/>
          <a:ext cx="849283" cy="424641"/>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Panic </a:t>
          </a:r>
        </a:p>
      </dgm:t>
    </dgm:pt>
    <dgm:pt modelId="{AC13CB70-60F4-4610-B8E1-7043A58ECD91}" type="parTrans" cxnId="{111C9E38-54B3-4A72-B1EB-EAEB55657B9B}">
      <dgm:prSet/>
      <dgm:spPr/>
      <dgm:t>
        <a:bodyPr/>
        <a:lstStyle/>
        <a:p>
          <a:endParaRPr lang="en-US"/>
        </a:p>
      </dgm:t>
    </dgm:pt>
    <dgm:pt modelId="{A32DB2BD-AB59-4893-AEF7-56A5E4B396DF}" type="sibTrans" cxnId="{111C9E38-54B3-4A72-B1EB-EAEB55657B9B}">
      <dgm:prSet/>
      <dgm:spPr>
        <a:xfrm rot="10800000">
          <a:off x="1543172" y="1351991"/>
          <a:ext cx="441715" cy="148624"/>
        </a:xfrm>
        <a:prstGeom prst="leftRightArrow">
          <a:avLst>
            <a:gd name="adj1" fmla="val 60000"/>
            <a:gd name="adj2" fmla="val 50000"/>
          </a:avLst>
        </a:prstGeom>
        <a:solidFill>
          <a:srgbClr val="FFC000">
            <a:hueOff val="5197846"/>
            <a:satOff val="-23984"/>
            <a:lumOff val="883"/>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747748F2-DF80-413F-AE2F-C6C0A2066DC2}">
      <dgm:prSet phldrT="[Text]"/>
      <dgm:spPr>
        <a:xfrm>
          <a:off x="638674" y="1213982"/>
          <a:ext cx="849283" cy="424641"/>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Nervous Sensations</a:t>
          </a:r>
        </a:p>
      </dgm:t>
    </dgm:pt>
    <dgm:pt modelId="{9E3B788D-6EA6-428D-A7A9-D0AF154CE289}" type="parTrans" cxnId="{96526CAF-EE43-433E-9D8F-CBB0A7CEA653}">
      <dgm:prSet/>
      <dgm:spPr/>
      <dgm:t>
        <a:bodyPr/>
        <a:lstStyle/>
        <a:p>
          <a:endParaRPr lang="en-US"/>
        </a:p>
      </dgm:t>
    </dgm:pt>
    <dgm:pt modelId="{38B9E286-2E70-4892-BAE3-99E40432B61D}" type="sibTrans" cxnId="{96526CAF-EE43-433E-9D8F-CBB0A7CEA653}">
      <dgm:prSet/>
      <dgm:spPr>
        <a:xfrm rot="18000000">
          <a:off x="1192815" y="745155"/>
          <a:ext cx="441715" cy="148624"/>
        </a:xfrm>
        <a:prstGeom prst="leftRightArrow">
          <a:avLst>
            <a:gd name="adj1" fmla="val 60000"/>
            <a:gd name="adj2" fmla="val 50000"/>
          </a:avLst>
        </a:prstGeom>
        <a:solidFill>
          <a:srgbClr val="FFC000">
            <a:hueOff val="10395692"/>
            <a:satOff val="-47968"/>
            <a:lumOff val="1765"/>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F5F98F96-3A90-434F-984E-D3D68221F9E3}" type="pres">
      <dgm:prSet presAssocID="{964D221E-96BD-4F80-BCF2-E9995CCFEE15}" presName="Name0" presStyleCnt="0">
        <dgm:presLayoutVars>
          <dgm:dir/>
          <dgm:resizeHandles val="exact"/>
        </dgm:presLayoutVars>
      </dgm:prSet>
      <dgm:spPr/>
      <dgm:t>
        <a:bodyPr/>
        <a:lstStyle/>
        <a:p>
          <a:endParaRPr lang="en-US"/>
        </a:p>
      </dgm:t>
    </dgm:pt>
    <dgm:pt modelId="{4605731B-CB4D-4E0C-8C88-08D274E7683C}" type="pres">
      <dgm:prSet presAssocID="{C78CCF04-58CE-456C-85F6-4E8223FF5AA6}" presName="node" presStyleLbl="node1" presStyleIdx="0" presStyleCnt="3">
        <dgm:presLayoutVars>
          <dgm:bulletEnabled val="1"/>
        </dgm:presLayoutVars>
      </dgm:prSet>
      <dgm:spPr/>
      <dgm:t>
        <a:bodyPr/>
        <a:lstStyle/>
        <a:p>
          <a:endParaRPr lang="en-US"/>
        </a:p>
      </dgm:t>
    </dgm:pt>
    <dgm:pt modelId="{E0FA2CD8-D43B-4690-9E30-F504C00395B3}" type="pres">
      <dgm:prSet presAssocID="{50D067B9-3220-42E4-A09B-ACE43AEC697B}" presName="sibTrans" presStyleLbl="sibTrans2D1" presStyleIdx="0" presStyleCnt="3"/>
      <dgm:spPr/>
      <dgm:t>
        <a:bodyPr/>
        <a:lstStyle/>
        <a:p>
          <a:endParaRPr lang="en-US"/>
        </a:p>
      </dgm:t>
    </dgm:pt>
    <dgm:pt modelId="{085F70AD-71EB-43C1-A72F-763A63D9A317}" type="pres">
      <dgm:prSet presAssocID="{50D067B9-3220-42E4-A09B-ACE43AEC697B}" presName="connectorText" presStyleLbl="sibTrans2D1" presStyleIdx="0" presStyleCnt="3"/>
      <dgm:spPr/>
      <dgm:t>
        <a:bodyPr/>
        <a:lstStyle/>
        <a:p>
          <a:endParaRPr lang="en-US"/>
        </a:p>
      </dgm:t>
    </dgm:pt>
    <dgm:pt modelId="{8C31A1D6-4F58-482E-A57A-AE53D260399D}" type="pres">
      <dgm:prSet presAssocID="{A8B49B6F-BD69-420E-8D47-84D7957CA286}" presName="node" presStyleLbl="node1" presStyleIdx="1" presStyleCnt="3">
        <dgm:presLayoutVars>
          <dgm:bulletEnabled val="1"/>
        </dgm:presLayoutVars>
      </dgm:prSet>
      <dgm:spPr/>
      <dgm:t>
        <a:bodyPr/>
        <a:lstStyle/>
        <a:p>
          <a:endParaRPr lang="en-US"/>
        </a:p>
      </dgm:t>
    </dgm:pt>
    <dgm:pt modelId="{7F2139C8-8417-435A-B3E9-2D9803137F07}" type="pres">
      <dgm:prSet presAssocID="{A32DB2BD-AB59-4893-AEF7-56A5E4B396DF}" presName="sibTrans" presStyleLbl="sibTrans2D1" presStyleIdx="1" presStyleCnt="3"/>
      <dgm:spPr/>
      <dgm:t>
        <a:bodyPr/>
        <a:lstStyle/>
        <a:p>
          <a:endParaRPr lang="en-US"/>
        </a:p>
      </dgm:t>
    </dgm:pt>
    <dgm:pt modelId="{B81834CF-7B2C-43F1-B0E5-3961AD0752CD}" type="pres">
      <dgm:prSet presAssocID="{A32DB2BD-AB59-4893-AEF7-56A5E4B396DF}" presName="connectorText" presStyleLbl="sibTrans2D1" presStyleIdx="1" presStyleCnt="3"/>
      <dgm:spPr/>
      <dgm:t>
        <a:bodyPr/>
        <a:lstStyle/>
        <a:p>
          <a:endParaRPr lang="en-US"/>
        </a:p>
      </dgm:t>
    </dgm:pt>
    <dgm:pt modelId="{7BA407A2-EF51-44EB-8245-FDF3ABD4921B}" type="pres">
      <dgm:prSet presAssocID="{747748F2-DF80-413F-AE2F-C6C0A2066DC2}" presName="node" presStyleLbl="node1" presStyleIdx="2" presStyleCnt="3">
        <dgm:presLayoutVars>
          <dgm:bulletEnabled val="1"/>
        </dgm:presLayoutVars>
      </dgm:prSet>
      <dgm:spPr/>
      <dgm:t>
        <a:bodyPr/>
        <a:lstStyle/>
        <a:p>
          <a:endParaRPr lang="en-US"/>
        </a:p>
      </dgm:t>
    </dgm:pt>
    <dgm:pt modelId="{6EDC9CAA-BD78-4D74-87E4-3494BAFCE42C}" type="pres">
      <dgm:prSet presAssocID="{38B9E286-2E70-4892-BAE3-99E40432B61D}" presName="sibTrans" presStyleLbl="sibTrans2D1" presStyleIdx="2" presStyleCnt="3"/>
      <dgm:spPr/>
      <dgm:t>
        <a:bodyPr/>
        <a:lstStyle/>
        <a:p>
          <a:endParaRPr lang="en-US"/>
        </a:p>
      </dgm:t>
    </dgm:pt>
    <dgm:pt modelId="{EC3EE6FB-9D6E-4B51-8AF6-949ADE3F5E9A}" type="pres">
      <dgm:prSet presAssocID="{38B9E286-2E70-4892-BAE3-99E40432B61D}" presName="connectorText" presStyleLbl="sibTrans2D1" presStyleIdx="2" presStyleCnt="3"/>
      <dgm:spPr/>
      <dgm:t>
        <a:bodyPr/>
        <a:lstStyle/>
        <a:p>
          <a:endParaRPr lang="en-US"/>
        </a:p>
      </dgm:t>
    </dgm:pt>
  </dgm:ptLst>
  <dgm:cxnLst>
    <dgm:cxn modelId="{96526CAF-EE43-433E-9D8F-CBB0A7CEA653}" srcId="{964D221E-96BD-4F80-BCF2-E9995CCFEE15}" destId="{747748F2-DF80-413F-AE2F-C6C0A2066DC2}" srcOrd="2" destOrd="0" parTransId="{9E3B788D-6EA6-428D-A7A9-D0AF154CE289}" sibTransId="{38B9E286-2E70-4892-BAE3-99E40432B61D}"/>
    <dgm:cxn modelId="{69B81317-1419-4F83-A72F-B2CC4E2A2E7D}" type="presOf" srcId="{50D067B9-3220-42E4-A09B-ACE43AEC697B}" destId="{E0FA2CD8-D43B-4690-9E30-F504C00395B3}" srcOrd="0" destOrd="0" presId="urn:microsoft.com/office/officeart/2005/8/layout/cycle7"/>
    <dgm:cxn modelId="{111C9E38-54B3-4A72-B1EB-EAEB55657B9B}" srcId="{964D221E-96BD-4F80-BCF2-E9995CCFEE15}" destId="{A8B49B6F-BD69-420E-8D47-84D7957CA286}" srcOrd="1" destOrd="0" parTransId="{AC13CB70-60F4-4610-B8E1-7043A58ECD91}" sibTransId="{A32DB2BD-AB59-4893-AEF7-56A5E4B396DF}"/>
    <dgm:cxn modelId="{C6086415-E30E-45A2-8FCE-1550B6DD4388}" type="presOf" srcId="{38B9E286-2E70-4892-BAE3-99E40432B61D}" destId="{6EDC9CAA-BD78-4D74-87E4-3494BAFCE42C}" srcOrd="0" destOrd="0" presId="urn:microsoft.com/office/officeart/2005/8/layout/cycle7"/>
    <dgm:cxn modelId="{9D4BEC78-AE09-4BB1-A411-D4B9E4AEC85C}" type="presOf" srcId="{A32DB2BD-AB59-4893-AEF7-56A5E4B396DF}" destId="{7F2139C8-8417-435A-B3E9-2D9803137F07}" srcOrd="0" destOrd="0" presId="urn:microsoft.com/office/officeart/2005/8/layout/cycle7"/>
    <dgm:cxn modelId="{A79F32CC-1E4D-4840-AE17-95E9CE2AFC78}" srcId="{964D221E-96BD-4F80-BCF2-E9995CCFEE15}" destId="{C78CCF04-58CE-456C-85F6-4E8223FF5AA6}" srcOrd="0" destOrd="0" parTransId="{7A8E2142-FDA4-45A5-A2B8-59DC6EEE96B3}" sibTransId="{50D067B9-3220-42E4-A09B-ACE43AEC697B}"/>
    <dgm:cxn modelId="{B074B62A-1D99-44FC-BFB1-9D24FD010BC8}" type="presOf" srcId="{A8B49B6F-BD69-420E-8D47-84D7957CA286}" destId="{8C31A1D6-4F58-482E-A57A-AE53D260399D}" srcOrd="0" destOrd="0" presId="urn:microsoft.com/office/officeart/2005/8/layout/cycle7"/>
    <dgm:cxn modelId="{A82B425E-2D8C-4802-8AB1-365B7402BDDB}" type="presOf" srcId="{50D067B9-3220-42E4-A09B-ACE43AEC697B}" destId="{085F70AD-71EB-43C1-A72F-763A63D9A317}" srcOrd="1" destOrd="0" presId="urn:microsoft.com/office/officeart/2005/8/layout/cycle7"/>
    <dgm:cxn modelId="{BAE74B22-262F-445D-B0EB-6DFA74642113}" type="presOf" srcId="{964D221E-96BD-4F80-BCF2-E9995CCFEE15}" destId="{F5F98F96-3A90-434F-984E-D3D68221F9E3}" srcOrd="0" destOrd="0" presId="urn:microsoft.com/office/officeart/2005/8/layout/cycle7"/>
    <dgm:cxn modelId="{8C61713F-6718-46F9-A81C-C0F40CB1EB80}" type="presOf" srcId="{747748F2-DF80-413F-AE2F-C6C0A2066DC2}" destId="{7BA407A2-EF51-44EB-8245-FDF3ABD4921B}" srcOrd="0" destOrd="0" presId="urn:microsoft.com/office/officeart/2005/8/layout/cycle7"/>
    <dgm:cxn modelId="{200C7545-E8CC-444C-93B2-4DFA4500A0EE}" type="presOf" srcId="{A32DB2BD-AB59-4893-AEF7-56A5E4B396DF}" destId="{B81834CF-7B2C-43F1-B0E5-3961AD0752CD}" srcOrd="1" destOrd="0" presId="urn:microsoft.com/office/officeart/2005/8/layout/cycle7"/>
    <dgm:cxn modelId="{F332EAB6-A8FC-4C57-8111-853C86DA6CBB}" type="presOf" srcId="{38B9E286-2E70-4892-BAE3-99E40432B61D}" destId="{EC3EE6FB-9D6E-4B51-8AF6-949ADE3F5E9A}" srcOrd="1" destOrd="0" presId="urn:microsoft.com/office/officeart/2005/8/layout/cycle7"/>
    <dgm:cxn modelId="{19CB3B53-B13C-464A-B1E4-3A64B6C66E5F}" type="presOf" srcId="{C78CCF04-58CE-456C-85F6-4E8223FF5AA6}" destId="{4605731B-CB4D-4E0C-8C88-08D274E7683C}" srcOrd="0" destOrd="0" presId="urn:microsoft.com/office/officeart/2005/8/layout/cycle7"/>
    <dgm:cxn modelId="{1EDF0D5F-C062-43C6-8C36-07741314D426}" type="presParOf" srcId="{F5F98F96-3A90-434F-984E-D3D68221F9E3}" destId="{4605731B-CB4D-4E0C-8C88-08D274E7683C}" srcOrd="0" destOrd="0" presId="urn:microsoft.com/office/officeart/2005/8/layout/cycle7"/>
    <dgm:cxn modelId="{F7AE7DD0-9217-44F3-ACBD-07A7929E8C43}" type="presParOf" srcId="{F5F98F96-3A90-434F-984E-D3D68221F9E3}" destId="{E0FA2CD8-D43B-4690-9E30-F504C00395B3}" srcOrd="1" destOrd="0" presId="urn:microsoft.com/office/officeart/2005/8/layout/cycle7"/>
    <dgm:cxn modelId="{9B1B98E9-1BE9-4437-B1A5-3D52F3AC8E65}" type="presParOf" srcId="{E0FA2CD8-D43B-4690-9E30-F504C00395B3}" destId="{085F70AD-71EB-43C1-A72F-763A63D9A317}" srcOrd="0" destOrd="0" presId="urn:microsoft.com/office/officeart/2005/8/layout/cycle7"/>
    <dgm:cxn modelId="{2B42A829-0027-4E5E-998B-F21F1BE0B068}" type="presParOf" srcId="{F5F98F96-3A90-434F-984E-D3D68221F9E3}" destId="{8C31A1D6-4F58-482E-A57A-AE53D260399D}" srcOrd="2" destOrd="0" presId="urn:microsoft.com/office/officeart/2005/8/layout/cycle7"/>
    <dgm:cxn modelId="{BB2E3BC9-C4FF-45E1-929E-4DC4C7099345}" type="presParOf" srcId="{F5F98F96-3A90-434F-984E-D3D68221F9E3}" destId="{7F2139C8-8417-435A-B3E9-2D9803137F07}" srcOrd="3" destOrd="0" presId="urn:microsoft.com/office/officeart/2005/8/layout/cycle7"/>
    <dgm:cxn modelId="{4A20225F-79DF-46DD-A48B-690079710E1A}" type="presParOf" srcId="{7F2139C8-8417-435A-B3E9-2D9803137F07}" destId="{B81834CF-7B2C-43F1-B0E5-3961AD0752CD}" srcOrd="0" destOrd="0" presId="urn:microsoft.com/office/officeart/2005/8/layout/cycle7"/>
    <dgm:cxn modelId="{E10F485E-A883-4436-AA1C-C659DAB0802C}" type="presParOf" srcId="{F5F98F96-3A90-434F-984E-D3D68221F9E3}" destId="{7BA407A2-EF51-44EB-8245-FDF3ABD4921B}" srcOrd="4" destOrd="0" presId="urn:microsoft.com/office/officeart/2005/8/layout/cycle7"/>
    <dgm:cxn modelId="{2BDDDBF7-62F8-4C1D-AD74-D5A0B042AD21}" type="presParOf" srcId="{F5F98F96-3A90-434F-984E-D3D68221F9E3}" destId="{6EDC9CAA-BD78-4D74-87E4-3494BAFCE42C}" srcOrd="5" destOrd="0" presId="urn:microsoft.com/office/officeart/2005/8/layout/cycle7"/>
    <dgm:cxn modelId="{CBC1A9F3-AABC-4FFF-B618-BD04ECC4C195}" type="presParOf" srcId="{6EDC9CAA-BD78-4D74-87E4-3494BAFCE42C}" destId="{EC3EE6FB-9D6E-4B51-8AF6-949ADE3F5E9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D221E-96BD-4F80-BCF2-E9995CCFEE15}"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A8B49B6F-BD69-420E-8D47-84D7957CA286}">
      <dgm:prSet phldrT="[Text]"/>
      <dgm:spPr>
        <a:xfrm>
          <a:off x="1061501" y="1116337"/>
          <a:ext cx="965001" cy="482500"/>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Panic</a:t>
          </a:r>
        </a:p>
      </dgm:t>
    </dgm:pt>
    <dgm:pt modelId="{AC13CB70-60F4-4610-B8E1-7043A58ECD91}" type="parTrans" cxnId="{111C9E38-54B3-4A72-B1EB-EAEB55657B9B}">
      <dgm:prSet/>
      <dgm:spPr/>
      <dgm:t>
        <a:bodyPr/>
        <a:lstStyle/>
        <a:p>
          <a:endParaRPr lang="en-US"/>
        </a:p>
      </dgm:t>
    </dgm:pt>
    <dgm:pt modelId="{A32DB2BD-AB59-4893-AEF7-56A5E4B396DF}" type="sibTrans" cxnId="{111C9E38-54B3-4A72-B1EB-EAEB55657B9B}">
      <dgm:prSet/>
      <dgm:spPr>
        <a:xfrm rot="16200000">
          <a:off x="1294825" y="720428"/>
          <a:ext cx="498353" cy="168875"/>
        </a:xfrm>
        <a:prstGeom prst="leftRightArrow">
          <a:avLst>
            <a:gd name="adj1" fmla="val 60000"/>
            <a:gd name="adj2" fmla="val 50000"/>
          </a:avLst>
        </a:prstGeom>
        <a:solidFill>
          <a:srgbClr val="FFC000">
            <a:hueOff val="10395692"/>
            <a:satOff val="-47968"/>
            <a:lumOff val="1765"/>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C78CCF04-58CE-456C-85F6-4E8223FF5AA6}">
      <dgm:prSet phldrT="[Text]"/>
      <dgm:spPr>
        <a:xfrm>
          <a:off x="1028247" y="-3083"/>
          <a:ext cx="1031509" cy="496478"/>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Nervous Sensations</a:t>
          </a:r>
        </a:p>
      </dgm:t>
    </dgm:pt>
    <dgm:pt modelId="{50D067B9-3220-42E4-A09B-ACE43AEC697B}" type="sibTrans" cxnId="{A79F32CC-1E4D-4840-AE17-95E9CE2AFC78}">
      <dgm:prSet/>
      <dgm:spPr>
        <a:xfrm rot="5400000">
          <a:off x="1294825" y="720428"/>
          <a:ext cx="498353" cy="168875"/>
        </a:xfrm>
        <a:prstGeom prst="leftRightArrow">
          <a:avLst>
            <a:gd name="adj1" fmla="val 60000"/>
            <a:gd name="adj2" fmla="val 50000"/>
          </a:avLst>
        </a:prstGeom>
        <a:solidFill>
          <a:srgbClr val="FFC000">
            <a:hueOff val="0"/>
            <a:satOff val="0"/>
            <a:lumOff val="0"/>
            <a:alphaOff val="0"/>
          </a:srgbClr>
        </a:solidFill>
        <a:ln>
          <a:noFill/>
        </a:ln>
        <a:effectLst/>
      </dgm:spPr>
      <dgm:t>
        <a:bodyPr/>
        <a:lstStyle/>
        <a:p>
          <a:endParaRPr lang="en-US">
            <a:solidFill>
              <a:sysClr val="window" lastClr="FFFFFF"/>
            </a:solidFill>
            <a:latin typeface="Calibri" panose="020F0502020204030204"/>
            <a:ea typeface="+mn-ea"/>
            <a:cs typeface="+mn-cs"/>
          </a:endParaRPr>
        </a:p>
      </dgm:t>
    </dgm:pt>
    <dgm:pt modelId="{7A8E2142-FDA4-45A5-A2B8-59DC6EEE96B3}" type="parTrans" cxnId="{A79F32CC-1E4D-4840-AE17-95E9CE2AFC78}">
      <dgm:prSet/>
      <dgm:spPr/>
      <dgm:t>
        <a:bodyPr/>
        <a:lstStyle/>
        <a:p>
          <a:endParaRPr lang="en-US"/>
        </a:p>
      </dgm:t>
    </dgm:pt>
    <dgm:pt modelId="{F5F98F96-3A90-434F-984E-D3D68221F9E3}" type="pres">
      <dgm:prSet presAssocID="{964D221E-96BD-4F80-BCF2-E9995CCFEE15}" presName="Name0" presStyleCnt="0">
        <dgm:presLayoutVars>
          <dgm:dir/>
          <dgm:resizeHandles val="exact"/>
        </dgm:presLayoutVars>
      </dgm:prSet>
      <dgm:spPr/>
      <dgm:t>
        <a:bodyPr/>
        <a:lstStyle/>
        <a:p>
          <a:endParaRPr lang="en-US"/>
        </a:p>
      </dgm:t>
    </dgm:pt>
    <dgm:pt modelId="{4605731B-CB4D-4E0C-8C88-08D274E7683C}" type="pres">
      <dgm:prSet presAssocID="{C78CCF04-58CE-456C-85F6-4E8223FF5AA6}" presName="node" presStyleLbl="node1" presStyleIdx="0" presStyleCnt="2" custScaleX="106892" custScaleY="102897">
        <dgm:presLayoutVars>
          <dgm:bulletEnabled val="1"/>
        </dgm:presLayoutVars>
      </dgm:prSet>
      <dgm:spPr/>
      <dgm:t>
        <a:bodyPr/>
        <a:lstStyle/>
        <a:p>
          <a:endParaRPr lang="en-US"/>
        </a:p>
      </dgm:t>
    </dgm:pt>
    <dgm:pt modelId="{E0FA2CD8-D43B-4690-9E30-F504C00395B3}" type="pres">
      <dgm:prSet presAssocID="{50D067B9-3220-42E4-A09B-ACE43AEC697B}" presName="sibTrans" presStyleLbl="sibTrans2D1" presStyleIdx="0" presStyleCnt="2"/>
      <dgm:spPr/>
      <dgm:t>
        <a:bodyPr/>
        <a:lstStyle/>
        <a:p>
          <a:endParaRPr lang="en-US"/>
        </a:p>
      </dgm:t>
    </dgm:pt>
    <dgm:pt modelId="{085F70AD-71EB-43C1-A72F-763A63D9A317}" type="pres">
      <dgm:prSet presAssocID="{50D067B9-3220-42E4-A09B-ACE43AEC697B}" presName="connectorText" presStyleLbl="sibTrans2D1" presStyleIdx="0" presStyleCnt="2"/>
      <dgm:spPr/>
      <dgm:t>
        <a:bodyPr/>
        <a:lstStyle/>
        <a:p>
          <a:endParaRPr lang="en-US"/>
        </a:p>
      </dgm:t>
    </dgm:pt>
    <dgm:pt modelId="{8C31A1D6-4F58-482E-A57A-AE53D260399D}" type="pres">
      <dgm:prSet presAssocID="{A8B49B6F-BD69-420E-8D47-84D7957CA286}" presName="node" presStyleLbl="node1" presStyleIdx="1" presStyleCnt="2">
        <dgm:presLayoutVars>
          <dgm:bulletEnabled val="1"/>
        </dgm:presLayoutVars>
      </dgm:prSet>
      <dgm:spPr/>
      <dgm:t>
        <a:bodyPr/>
        <a:lstStyle/>
        <a:p>
          <a:endParaRPr lang="en-US"/>
        </a:p>
      </dgm:t>
    </dgm:pt>
    <dgm:pt modelId="{7F2139C8-8417-435A-B3E9-2D9803137F07}" type="pres">
      <dgm:prSet presAssocID="{A32DB2BD-AB59-4893-AEF7-56A5E4B396DF}" presName="sibTrans" presStyleLbl="sibTrans2D1" presStyleIdx="1" presStyleCnt="2"/>
      <dgm:spPr/>
      <dgm:t>
        <a:bodyPr/>
        <a:lstStyle/>
        <a:p>
          <a:endParaRPr lang="en-US"/>
        </a:p>
      </dgm:t>
    </dgm:pt>
    <dgm:pt modelId="{B81834CF-7B2C-43F1-B0E5-3961AD0752CD}" type="pres">
      <dgm:prSet presAssocID="{A32DB2BD-AB59-4893-AEF7-56A5E4B396DF}" presName="connectorText" presStyleLbl="sibTrans2D1" presStyleIdx="1" presStyleCnt="2"/>
      <dgm:spPr/>
      <dgm:t>
        <a:bodyPr/>
        <a:lstStyle/>
        <a:p>
          <a:endParaRPr lang="en-US"/>
        </a:p>
      </dgm:t>
    </dgm:pt>
  </dgm:ptLst>
  <dgm:cxnLst>
    <dgm:cxn modelId="{A79F32CC-1E4D-4840-AE17-95E9CE2AFC78}" srcId="{964D221E-96BD-4F80-BCF2-E9995CCFEE15}" destId="{C78CCF04-58CE-456C-85F6-4E8223FF5AA6}" srcOrd="0" destOrd="0" parTransId="{7A8E2142-FDA4-45A5-A2B8-59DC6EEE96B3}" sibTransId="{50D067B9-3220-42E4-A09B-ACE43AEC697B}"/>
    <dgm:cxn modelId="{26A411A2-3440-49B5-A857-7340F7CDEB08}" type="presOf" srcId="{A32DB2BD-AB59-4893-AEF7-56A5E4B396DF}" destId="{7F2139C8-8417-435A-B3E9-2D9803137F07}" srcOrd="0" destOrd="0" presId="urn:microsoft.com/office/officeart/2005/8/layout/cycle7"/>
    <dgm:cxn modelId="{3FC4A691-D218-4B94-B216-5D4CA8DFAC80}" type="presOf" srcId="{A32DB2BD-AB59-4893-AEF7-56A5E4B396DF}" destId="{B81834CF-7B2C-43F1-B0E5-3961AD0752CD}" srcOrd="1" destOrd="0" presId="urn:microsoft.com/office/officeart/2005/8/layout/cycle7"/>
    <dgm:cxn modelId="{111C9E38-54B3-4A72-B1EB-EAEB55657B9B}" srcId="{964D221E-96BD-4F80-BCF2-E9995CCFEE15}" destId="{A8B49B6F-BD69-420E-8D47-84D7957CA286}" srcOrd="1" destOrd="0" parTransId="{AC13CB70-60F4-4610-B8E1-7043A58ECD91}" sibTransId="{A32DB2BD-AB59-4893-AEF7-56A5E4B396DF}"/>
    <dgm:cxn modelId="{FA5E8EA4-22E2-47F9-BBD7-8EEACD9594DA}" type="presOf" srcId="{50D067B9-3220-42E4-A09B-ACE43AEC697B}" destId="{E0FA2CD8-D43B-4690-9E30-F504C00395B3}" srcOrd="0" destOrd="0" presId="urn:microsoft.com/office/officeart/2005/8/layout/cycle7"/>
    <dgm:cxn modelId="{BD964150-7DD3-4109-BC7B-D5A7B47F74F1}" type="presOf" srcId="{50D067B9-3220-42E4-A09B-ACE43AEC697B}" destId="{085F70AD-71EB-43C1-A72F-763A63D9A317}" srcOrd="1" destOrd="0" presId="urn:microsoft.com/office/officeart/2005/8/layout/cycle7"/>
    <dgm:cxn modelId="{BFEB596E-9688-4A5B-B4E9-EA8E37ABD36F}" type="presOf" srcId="{A8B49B6F-BD69-420E-8D47-84D7957CA286}" destId="{8C31A1D6-4F58-482E-A57A-AE53D260399D}" srcOrd="0" destOrd="0" presId="urn:microsoft.com/office/officeart/2005/8/layout/cycle7"/>
    <dgm:cxn modelId="{7C6C623B-A72C-435C-91BE-D86F2CE2C45F}" type="presOf" srcId="{C78CCF04-58CE-456C-85F6-4E8223FF5AA6}" destId="{4605731B-CB4D-4E0C-8C88-08D274E7683C}" srcOrd="0" destOrd="0" presId="urn:microsoft.com/office/officeart/2005/8/layout/cycle7"/>
    <dgm:cxn modelId="{F832CACC-4C57-43D6-A316-855E675222E1}" type="presOf" srcId="{964D221E-96BD-4F80-BCF2-E9995CCFEE15}" destId="{F5F98F96-3A90-434F-984E-D3D68221F9E3}" srcOrd="0" destOrd="0" presId="urn:microsoft.com/office/officeart/2005/8/layout/cycle7"/>
    <dgm:cxn modelId="{37A9B12D-5584-467E-8A1D-62AB3D75B1FE}" type="presParOf" srcId="{F5F98F96-3A90-434F-984E-D3D68221F9E3}" destId="{4605731B-CB4D-4E0C-8C88-08D274E7683C}" srcOrd="0" destOrd="0" presId="urn:microsoft.com/office/officeart/2005/8/layout/cycle7"/>
    <dgm:cxn modelId="{BEF87183-614E-4C37-AD21-91C28C8209EF}" type="presParOf" srcId="{F5F98F96-3A90-434F-984E-D3D68221F9E3}" destId="{E0FA2CD8-D43B-4690-9E30-F504C00395B3}" srcOrd="1" destOrd="0" presId="urn:microsoft.com/office/officeart/2005/8/layout/cycle7"/>
    <dgm:cxn modelId="{3C86AB37-CB2B-498E-B125-CCAA5A141EFD}" type="presParOf" srcId="{E0FA2CD8-D43B-4690-9E30-F504C00395B3}" destId="{085F70AD-71EB-43C1-A72F-763A63D9A317}" srcOrd="0" destOrd="0" presId="urn:microsoft.com/office/officeart/2005/8/layout/cycle7"/>
    <dgm:cxn modelId="{A7326E6D-01FA-4AA5-8739-783DF3889C8F}" type="presParOf" srcId="{F5F98F96-3A90-434F-984E-D3D68221F9E3}" destId="{8C31A1D6-4F58-482E-A57A-AE53D260399D}" srcOrd="2" destOrd="0" presId="urn:microsoft.com/office/officeart/2005/8/layout/cycle7"/>
    <dgm:cxn modelId="{873BB9AE-9765-4594-AFDD-CB32D7B5982A}" type="presParOf" srcId="{F5F98F96-3A90-434F-984E-D3D68221F9E3}" destId="{7F2139C8-8417-435A-B3E9-2D9803137F07}" srcOrd="3" destOrd="0" presId="urn:microsoft.com/office/officeart/2005/8/layout/cycle7"/>
    <dgm:cxn modelId="{F444684D-E01E-4A15-A841-25887BE2EDD4}" type="presParOf" srcId="{7F2139C8-8417-435A-B3E9-2D9803137F07}" destId="{B81834CF-7B2C-43F1-B0E5-3961AD0752CD}"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D4693-F972-4F11-918B-A5A88EC18D81}">
      <dsp:nvSpPr>
        <dsp:cNvPr id="0" name=""/>
        <dsp:cNvSpPr/>
      </dsp:nvSpPr>
      <dsp:spPr>
        <a:xfrm>
          <a:off x="2438399" y="67733"/>
          <a:ext cx="3251200" cy="3251200"/>
        </a:xfrm>
        <a:prstGeom prst="ellipse">
          <a:avLst/>
        </a:prstGeom>
        <a:solidFill>
          <a:srgbClr val="C00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cap="none" spc="0" dirty="0" smtClean="0">
              <a:ln w="22225">
                <a:solidFill>
                  <a:schemeClr val="accent2"/>
                </a:solidFill>
                <a:prstDash val="solid"/>
              </a:ln>
              <a:solidFill>
                <a:schemeClr val="accent2">
                  <a:lumMod val="40000"/>
                  <a:lumOff val="60000"/>
                </a:schemeClr>
              </a:solidFill>
              <a:effectLst/>
            </a:rPr>
            <a:t>Functional </a:t>
          </a:r>
          <a:r>
            <a:rPr lang="en-US" sz="2700" b="1" kern="1200" cap="none" spc="0" dirty="0" err="1" smtClean="0">
              <a:ln w="22225">
                <a:solidFill>
                  <a:schemeClr val="accent2"/>
                </a:solidFill>
                <a:prstDash val="solid"/>
              </a:ln>
              <a:solidFill>
                <a:schemeClr val="accent2">
                  <a:lumMod val="40000"/>
                  <a:lumOff val="60000"/>
                </a:schemeClr>
              </a:solidFill>
              <a:effectLst/>
            </a:rPr>
            <a:t>Contextualism</a:t>
          </a:r>
          <a:endParaRPr lang="en-US" sz="2700" b="1" kern="1200" cap="none" spc="0" dirty="0">
            <a:ln w="22225">
              <a:solidFill>
                <a:schemeClr val="accent2"/>
              </a:solidFill>
              <a:prstDash val="solid"/>
            </a:ln>
            <a:solidFill>
              <a:schemeClr val="accent2">
                <a:lumMod val="40000"/>
                <a:lumOff val="60000"/>
              </a:schemeClr>
            </a:solidFill>
            <a:effectLst/>
          </a:endParaRPr>
        </a:p>
      </dsp:txBody>
      <dsp:txXfrm>
        <a:off x="2871893" y="636693"/>
        <a:ext cx="2384213" cy="1463040"/>
      </dsp:txXfrm>
    </dsp:sp>
    <dsp:sp modelId="{C95CA557-9F07-44A9-92C3-4D60694C904C}">
      <dsp:nvSpPr>
        <dsp:cNvPr id="0" name=""/>
        <dsp:cNvSpPr/>
      </dsp:nvSpPr>
      <dsp:spPr>
        <a:xfrm>
          <a:off x="3611541" y="2099733"/>
          <a:ext cx="3251200" cy="3251200"/>
        </a:xfrm>
        <a:prstGeom prst="ellipse">
          <a:avLst/>
        </a:prstGeom>
        <a:solidFill>
          <a:srgbClr val="C00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cap="none" spc="0" dirty="0" smtClean="0">
              <a:ln w="22225">
                <a:solidFill>
                  <a:schemeClr val="accent2"/>
                </a:solidFill>
                <a:prstDash val="solid"/>
              </a:ln>
              <a:solidFill>
                <a:schemeClr val="accent2">
                  <a:lumMod val="40000"/>
                  <a:lumOff val="60000"/>
                </a:schemeClr>
              </a:solidFill>
              <a:effectLst/>
            </a:rPr>
            <a:t>Relational Frame Theory</a:t>
          </a:r>
          <a:endParaRPr lang="en-US" sz="2700" b="1" kern="1200" cap="none" spc="0" dirty="0">
            <a:ln w="22225">
              <a:solidFill>
                <a:schemeClr val="accent2"/>
              </a:solidFill>
              <a:prstDash val="solid"/>
            </a:ln>
            <a:solidFill>
              <a:schemeClr val="accent2">
                <a:lumMod val="40000"/>
                <a:lumOff val="60000"/>
              </a:schemeClr>
            </a:solidFill>
            <a:effectLst/>
          </a:endParaRPr>
        </a:p>
      </dsp:txBody>
      <dsp:txXfrm>
        <a:off x="4605866" y="2939626"/>
        <a:ext cx="1950720" cy="1788160"/>
      </dsp:txXfrm>
    </dsp:sp>
    <dsp:sp modelId="{EC19334B-0944-4959-95EF-306748FCCF5F}">
      <dsp:nvSpPr>
        <dsp:cNvPr id="0" name=""/>
        <dsp:cNvSpPr/>
      </dsp:nvSpPr>
      <dsp:spPr>
        <a:xfrm>
          <a:off x="1265258" y="2099733"/>
          <a:ext cx="3251200" cy="3251200"/>
        </a:xfrm>
        <a:prstGeom prst="ellipse">
          <a:avLst/>
        </a:prstGeom>
        <a:solidFill>
          <a:srgbClr val="C00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cap="none" spc="0" dirty="0" smtClean="0">
              <a:ln w="22225">
                <a:solidFill>
                  <a:schemeClr val="accent2"/>
                </a:solidFill>
                <a:prstDash val="solid"/>
              </a:ln>
              <a:solidFill>
                <a:schemeClr val="accent2">
                  <a:lumMod val="40000"/>
                  <a:lumOff val="60000"/>
                </a:schemeClr>
              </a:solidFill>
              <a:effectLst/>
            </a:rPr>
            <a:t>Applied Behavior Analysis</a:t>
          </a:r>
          <a:endParaRPr lang="en-US" sz="2700" b="1" kern="1200" cap="none" spc="0" dirty="0">
            <a:ln w="22225">
              <a:solidFill>
                <a:schemeClr val="accent2"/>
              </a:solidFill>
              <a:prstDash val="solid"/>
            </a:ln>
            <a:solidFill>
              <a:schemeClr val="accent2">
                <a:lumMod val="40000"/>
                <a:lumOff val="60000"/>
              </a:schemeClr>
            </a:solidFill>
            <a:effectLst/>
          </a:endParaRPr>
        </a:p>
      </dsp:txBody>
      <dsp:txXfrm>
        <a:off x="1571413" y="2939626"/>
        <a:ext cx="1950720" cy="17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5731B-CB4D-4E0C-8C88-08D274E7683C}">
      <dsp:nvSpPr>
        <dsp:cNvPr id="0" name=""/>
        <dsp:cNvSpPr/>
      </dsp:nvSpPr>
      <dsp:spPr>
        <a:xfrm>
          <a:off x="2632152" y="1292"/>
          <a:ext cx="2312151" cy="1156075"/>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ysClr val="window" lastClr="FFFFFF"/>
              </a:solidFill>
              <a:latin typeface="Calibri" panose="020F0502020204030204"/>
              <a:ea typeface="+mn-ea"/>
              <a:cs typeface="+mn-cs"/>
            </a:rPr>
            <a:t>Kids at School </a:t>
          </a:r>
        </a:p>
      </dsp:txBody>
      <dsp:txXfrm>
        <a:off x="2666012" y="35152"/>
        <a:ext cx="2244431" cy="1088355"/>
      </dsp:txXfrm>
    </dsp:sp>
    <dsp:sp modelId="{E0FA2CD8-D43B-4690-9E30-F504C00395B3}">
      <dsp:nvSpPr>
        <dsp:cNvPr id="0" name=""/>
        <dsp:cNvSpPr/>
      </dsp:nvSpPr>
      <dsp:spPr>
        <a:xfrm rot="3600000">
          <a:off x="4140393" y="2030247"/>
          <a:ext cx="1204656" cy="404626"/>
        </a:xfrm>
        <a:prstGeom prst="lef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alibri" panose="020F0502020204030204"/>
            <a:ea typeface="+mn-ea"/>
            <a:cs typeface="+mn-cs"/>
          </a:endParaRPr>
        </a:p>
      </dsp:txBody>
      <dsp:txXfrm>
        <a:off x="4261781" y="2111172"/>
        <a:ext cx="961880" cy="242776"/>
      </dsp:txXfrm>
    </dsp:sp>
    <dsp:sp modelId="{8C31A1D6-4F58-482E-A57A-AE53D260399D}">
      <dsp:nvSpPr>
        <dsp:cNvPr id="0" name=""/>
        <dsp:cNvSpPr/>
      </dsp:nvSpPr>
      <dsp:spPr>
        <a:xfrm>
          <a:off x="4541138" y="3307753"/>
          <a:ext cx="2312151" cy="1156075"/>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solidFill>
                <a:sysClr val="window" lastClr="FFFFFF"/>
              </a:solidFill>
              <a:latin typeface="Calibri" panose="020F0502020204030204"/>
              <a:ea typeface="+mn-ea"/>
              <a:cs typeface="+mn-cs"/>
            </a:rPr>
            <a:t>Panic </a:t>
          </a:r>
        </a:p>
      </dsp:txBody>
      <dsp:txXfrm>
        <a:off x="4574998" y="3341613"/>
        <a:ext cx="2244431" cy="1088355"/>
      </dsp:txXfrm>
    </dsp:sp>
    <dsp:sp modelId="{7F2139C8-8417-435A-B3E9-2D9803137F07}">
      <dsp:nvSpPr>
        <dsp:cNvPr id="0" name=""/>
        <dsp:cNvSpPr/>
      </dsp:nvSpPr>
      <dsp:spPr>
        <a:xfrm rot="10800000">
          <a:off x="3185900" y="3683478"/>
          <a:ext cx="1204656" cy="404626"/>
        </a:xfrm>
        <a:prstGeom prst="leftRightArrow">
          <a:avLst>
            <a:gd name="adj1" fmla="val 60000"/>
            <a:gd name="adj2" fmla="val 50000"/>
          </a:avLst>
        </a:prstGeom>
        <a:solidFill>
          <a:srgbClr val="FFC000">
            <a:hueOff val="5197846"/>
            <a:satOff val="-23984"/>
            <a:lumOff val="883"/>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alibri" panose="020F0502020204030204"/>
            <a:ea typeface="+mn-ea"/>
            <a:cs typeface="+mn-cs"/>
          </a:endParaRPr>
        </a:p>
      </dsp:txBody>
      <dsp:txXfrm rot="10800000">
        <a:off x="3307288" y="3764403"/>
        <a:ext cx="961880" cy="242776"/>
      </dsp:txXfrm>
    </dsp:sp>
    <dsp:sp modelId="{7BA407A2-EF51-44EB-8245-FDF3ABD4921B}">
      <dsp:nvSpPr>
        <dsp:cNvPr id="0" name=""/>
        <dsp:cNvSpPr/>
      </dsp:nvSpPr>
      <dsp:spPr>
        <a:xfrm>
          <a:off x="723166" y="3307753"/>
          <a:ext cx="2312151" cy="1156075"/>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solidFill>
                <a:sysClr val="window" lastClr="FFFFFF"/>
              </a:solidFill>
              <a:latin typeface="Calibri" panose="020F0502020204030204"/>
              <a:ea typeface="+mn-ea"/>
              <a:cs typeface="+mn-cs"/>
            </a:rPr>
            <a:t>Nervous Sensations</a:t>
          </a:r>
        </a:p>
      </dsp:txBody>
      <dsp:txXfrm>
        <a:off x="757026" y="3341613"/>
        <a:ext cx="2244431" cy="1088355"/>
      </dsp:txXfrm>
    </dsp:sp>
    <dsp:sp modelId="{6EDC9CAA-BD78-4D74-87E4-3494BAFCE42C}">
      <dsp:nvSpPr>
        <dsp:cNvPr id="0" name=""/>
        <dsp:cNvSpPr/>
      </dsp:nvSpPr>
      <dsp:spPr>
        <a:xfrm rot="18000000">
          <a:off x="2231407" y="2030247"/>
          <a:ext cx="1204656" cy="404626"/>
        </a:xfrm>
        <a:prstGeom prst="leftRightArrow">
          <a:avLst>
            <a:gd name="adj1" fmla="val 60000"/>
            <a:gd name="adj2" fmla="val 50000"/>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ysClr val="window" lastClr="FFFFFF"/>
            </a:solidFill>
            <a:latin typeface="Calibri" panose="020F0502020204030204"/>
            <a:ea typeface="+mn-ea"/>
            <a:cs typeface="+mn-cs"/>
          </a:endParaRPr>
        </a:p>
      </dsp:txBody>
      <dsp:txXfrm>
        <a:off x="2352795" y="2111172"/>
        <a:ext cx="961880" cy="242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5731B-CB4D-4E0C-8C88-08D274E7683C}">
      <dsp:nvSpPr>
        <dsp:cNvPr id="0" name=""/>
        <dsp:cNvSpPr/>
      </dsp:nvSpPr>
      <dsp:spPr>
        <a:xfrm>
          <a:off x="1356512" y="-9051"/>
          <a:ext cx="2968173" cy="142862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solidFill>
                <a:sysClr val="window" lastClr="FFFFFF"/>
              </a:solidFill>
              <a:latin typeface="Calibri" panose="020F0502020204030204"/>
              <a:ea typeface="+mn-ea"/>
              <a:cs typeface="+mn-cs"/>
            </a:rPr>
            <a:t>Nervous Sensations</a:t>
          </a:r>
        </a:p>
      </dsp:txBody>
      <dsp:txXfrm>
        <a:off x="1398355" y="32792"/>
        <a:ext cx="2884487" cy="1344934"/>
      </dsp:txXfrm>
    </dsp:sp>
    <dsp:sp modelId="{E0FA2CD8-D43B-4690-9E30-F504C00395B3}">
      <dsp:nvSpPr>
        <dsp:cNvPr id="0" name=""/>
        <dsp:cNvSpPr/>
      </dsp:nvSpPr>
      <dsp:spPr>
        <a:xfrm rot="5400000">
          <a:off x="2126614" y="2069078"/>
          <a:ext cx="1427968" cy="485939"/>
        </a:xfrm>
        <a:prstGeom prst="lef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ysClr val="window" lastClr="FFFFFF"/>
            </a:solidFill>
            <a:latin typeface="Calibri" panose="020F0502020204030204"/>
            <a:ea typeface="+mn-ea"/>
            <a:cs typeface="+mn-cs"/>
          </a:endParaRPr>
        </a:p>
      </dsp:txBody>
      <dsp:txXfrm>
        <a:off x="2272396" y="2166266"/>
        <a:ext cx="1136404" cy="291563"/>
      </dsp:txXfrm>
    </dsp:sp>
    <dsp:sp modelId="{8C31A1D6-4F58-482E-A57A-AE53D260399D}">
      <dsp:nvSpPr>
        <dsp:cNvPr id="0" name=""/>
        <dsp:cNvSpPr/>
      </dsp:nvSpPr>
      <dsp:spPr>
        <a:xfrm>
          <a:off x="1452200" y="3204528"/>
          <a:ext cx="2776796" cy="1388398"/>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solidFill>
                <a:sysClr val="window" lastClr="FFFFFF"/>
              </a:solidFill>
              <a:latin typeface="Calibri" panose="020F0502020204030204"/>
              <a:ea typeface="+mn-ea"/>
              <a:cs typeface="+mn-cs"/>
            </a:rPr>
            <a:t>Panic</a:t>
          </a:r>
        </a:p>
      </dsp:txBody>
      <dsp:txXfrm>
        <a:off x="1492865" y="3245193"/>
        <a:ext cx="2695466" cy="1307068"/>
      </dsp:txXfrm>
    </dsp:sp>
    <dsp:sp modelId="{7F2139C8-8417-435A-B3E9-2D9803137F07}">
      <dsp:nvSpPr>
        <dsp:cNvPr id="0" name=""/>
        <dsp:cNvSpPr/>
      </dsp:nvSpPr>
      <dsp:spPr>
        <a:xfrm rot="16200000">
          <a:off x="2126614" y="2069078"/>
          <a:ext cx="1427968" cy="485939"/>
        </a:xfrm>
        <a:prstGeom prst="leftRightArrow">
          <a:avLst>
            <a:gd name="adj1" fmla="val 60000"/>
            <a:gd name="adj2" fmla="val 50000"/>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ysClr val="window" lastClr="FFFFFF"/>
            </a:solidFill>
            <a:latin typeface="Calibri" panose="020F0502020204030204"/>
            <a:ea typeface="+mn-ea"/>
            <a:cs typeface="+mn-cs"/>
          </a:endParaRPr>
        </a:p>
      </dsp:txBody>
      <dsp:txXfrm>
        <a:off x="2272396" y="2166266"/>
        <a:ext cx="1136404" cy="2915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F07771-3FAA-4D43-A059-9A7D838C2880}" type="datetimeFigureOut">
              <a:rPr lang="en-US" smtClean="0"/>
              <a:t>7/18/2020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a:t>
            </a:fld>
            <a:endParaRPr lang="en-US"/>
          </a:p>
        </p:txBody>
      </p:sp>
    </p:spTree>
    <p:extLst>
      <p:ext uri="{BB962C8B-B14F-4D97-AF65-F5344CB8AC3E}">
        <p14:creationId xmlns:p14="http://schemas.microsoft.com/office/powerpoint/2010/main" val="248901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can experience distress even when we are only </a:t>
            </a:r>
            <a:r>
              <a:rPr lang="en-US" i="1" dirty="0" smtClean="0"/>
              <a:t>imagining</a:t>
            </a:r>
            <a:r>
              <a:rPr lang="en-US" dirty="0" smtClean="0"/>
              <a:t> an aversive thing. </a:t>
            </a:r>
          </a:p>
          <a:p>
            <a:pPr defTabSz="931774">
              <a:defRPr/>
            </a:pPr>
            <a:r>
              <a:rPr lang="en-US" dirty="0" smtClean="0"/>
              <a:t>So what if something</a:t>
            </a:r>
            <a:r>
              <a:rPr lang="en-US" baseline="0" dirty="0" smtClean="0"/>
              <a:t> our clients want</a:t>
            </a:r>
            <a:r>
              <a:rPr lang="en-US" dirty="0" smtClean="0"/>
              <a:t> to avoid comes from the inside (e.g. panic attack). </a:t>
            </a:r>
          </a:p>
          <a:p>
            <a:r>
              <a:rPr lang="en-US" dirty="0" smtClean="0"/>
              <a:t>So then it is entirely conceivable that anything that causes nervous physical sensations can enter a frame of coordination with “panic” Thanks to bi-directionality, physical sensations can enter a frame of coordination with “panic attack” and so we can learn to avoid them</a:t>
            </a:r>
          </a:p>
          <a:p>
            <a:r>
              <a:rPr lang="en-US" dirty="0" smtClean="0"/>
              <a:t>If seeing</a:t>
            </a:r>
            <a:r>
              <a:rPr lang="en-US" baseline="0" dirty="0" smtClean="0"/>
              <a:t> certain kids at school </a:t>
            </a:r>
            <a:r>
              <a:rPr lang="en-US" dirty="0" smtClean="0"/>
              <a:t>causes a racing heart, that can summon the idea of panic, which is to be avoided. We can therefore learn to avoid going to school and avoid seeing the</a:t>
            </a:r>
            <a:r>
              <a:rPr lang="en-US" baseline="0" dirty="0" smtClean="0"/>
              <a:t> kids and therefore avoid those aversive nervous sensations</a:t>
            </a:r>
            <a:r>
              <a:rPr lang="en-US" dirty="0" smtClean="0"/>
              <a:t>.</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11</a:t>
            </a:fld>
            <a:endParaRPr lang="en-US"/>
          </a:p>
        </p:txBody>
      </p:sp>
    </p:spTree>
    <p:extLst>
      <p:ext uri="{BB962C8B-B14F-4D97-AF65-F5344CB8AC3E}">
        <p14:creationId xmlns:p14="http://schemas.microsoft.com/office/powerpoint/2010/main" val="95412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rPr>
              <a:t>(If you’ve ever worried about your own death, you know what I mean!). We</a:t>
            </a:r>
            <a:r>
              <a:rPr lang="en-US" baseline="0" dirty="0" smtClean="0">
                <a:solidFill>
                  <a:schemeClr val="tx1"/>
                </a:solidFill>
              </a:rPr>
              <a:t> have an added edge because we understand the complexities of language and how futile it is to just say, don’t think about it. </a:t>
            </a:r>
            <a:endParaRPr lang="en-US" dirty="0" smtClean="0">
              <a:solidFill>
                <a:schemeClr val="tx1"/>
              </a:solidFill>
            </a:endParaRPr>
          </a:p>
          <a:p>
            <a:pPr defTabSz="931774">
              <a:defRPr/>
            </a:pPr>
            <a:r>
              <a:rPr lang="en-US" dirty="0" smtClean="0">
                <a:solidFill>
                  <a:schemeClr val="tx1"/>
                </a:solidFill>
              </a:rPr>
              <a:t>A LOT</a:t>
            </a:r>
            <a:r>
              <a:rPr lang="en-US" baseline="0" dirty="0" smtClean="0">
                <a:solidFill>
                  <a:schemeClr val="tx1"/>
                </a:solidFill>
              </a:rPr>
              <a:t> of in depth work that is being done in the therapeutic community, Psychotherapy, etc. however, I want to keep this relevant to applied behavior analysis. I do recommend getting in to ACT for yourself. It really helps to be able to engage with the literature on a personal level with an understanding of our own verbal processes.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236501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ACTraining</a:t>
            </a:r>
            <a:r>
              <a:rPr lang="en-US" dirty="0" smtClean="0"/>
              <a:t> has started to be used outside</a:t>
            </a:r>
            <a:r>
              <a:rPr lang="en-US" baseline="0" dirty="0" smtClean="0"/>
              <a:t> of psychotherapy settings and may be much more appropriate to the field of behavior analysis.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176652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DCM</a:t>
            </a:r>
            <a:r>
              <a:rPr lang="en-US" baseline="0" dirty="0" smtClean="0"/>
              <a:t> here. If DCM works, then that is great! We do NOT need to jump to an ACT type approach to a behavioral problem if it is not necessary. </a:t>
            </a:r>
            <a:endParaRPr lang="en-US" dirty="0" smtClean="0"/>
          </a:p>
          <a:p>
            <a:r>
              <a:rPr lang="en-US" dirty="0" smtClean="0"/>
              <a:t>Repertoire,</a:t>
            </a:r>
            <a:r>
              <a:rPr lang="en-US" baseline="0" dirty="0" smtClean="0"/>
              <a:t> rigid control, get away from things. </a:t>
            </a:r>
          </a:p>
          <a:p>
            <a:r>
              <a:rPr lang="en-US" baseline="0" dirty="0" smtClean="0"/>
              <a:t>Functional relationship between context and behavior. Learning that is not about getting away or seeking out. </a:t>
            </a:r>
          </a:p>
          <a:p>
            <a:r>
              <a:rPr lang="en-US" baseline="0" dirty="0" smtClean="0"/>
              <a:t>Responsibility as practicing behavior analysts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148486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 acting </a:t>
            </a:r>
            <a:r>
              <a:rPr lang="en-US" dirty="0" err="1" smtClean="0"/>
              <a:t>funcitons</a:t>
            </a:r>
            <a:r>
              <a:rPr lang="en-US" dirty="0" smtClean="0"/>
              <a:t>.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15</a:t>
            </a:fld>
            <a:endParaRPr lang="en-US"/>
          </a:p>
        </p:txBody>
      </p:sp>
    </p:spTree>
    <p:extLst>
      <p:ext uri="{BB962C8B-B14F-4D97-AF65-F5344CB8AC3E}">
        <p14:creationId xmlns:p14="http://schemas.microsoft.com/office/powerpoint/2010/main" val="2795443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Atypical on Netflix – Sam going to college! My</a:t>
            </a:r>
            <a:r>
              <a:rPr lang="en-US" baseline="0" dirty="0" smtClean="0"/>
              <a:t> client PW. </a:t>
            </a:r>
          </a:p>
          <a:p>
            <a:r>
              <a:rPr lang="en-US" sz="1200" b="0" i="0" kern="1200" dirty="0" smtClean="0">
                <a:solidFill>
                  <a:schemeClr val="tx1"/>
                </a:solidFill>
                <a:effectLst/>
                <a:latin typeface="+mn-lt"/>
                <a:ea typeface="+mn-ea"/>
                <a:cs typeface="+mn-cs"/>
              </a:rPr>
              <a:t>Prefer to speak of covert “responses” rather than covert “behaviors,” taking the latter to mean relations among responses and stimuli; therefore, they are not necessarily fully covert (e.g., verbal behavior may involve a covert response under the control of public stimuli; an instance of problem solving may involve both covert—</a:t>
            </a:r>
            <a:r>
              <a:rPr lang="en-US" sz="1200" b="0" i="0" kern="1200" dirty="0" err="1" smtClean="0">
                <a:solidFill>
                  <a:schemeClr val="tx1"/>
                </a:solidFill>
                <a:effectLst/>
                <a:latin typeface="+mn-lt"/>
                <a:ea typeface="+mn-ea"/>
                <a:cs typeface="+mn-cs"/>
              </a:rPr>
              <a:t>precurrent</a:t>
            </a:r>
            <a:r>
              <a:rPr lang="en-US" sz="1200" b="0" i="0" kern="1200" dirty="0" smtClean="0">
                <a:solidFill>
                  <a:schemeClr val="tx1"/>
                </a:solidFill>
                <a:effectLst/>
                <a:latin typeface="+mn-lt"/>
                <a:ea typeface="+mn-ea"/>
                <a:cs typeface="+mn-cs"/>
              </a:rPr>
              <a:t>—and overt responses)</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16</a:t>
            </a:fld>
            <a:endParaRPr lang="en-US"/>
          </a:p>
        </p:txBody>
      </p:sp>
    </p:spTree>
    <p:extLst>
      <p:ext uri="{BB962C8B-B14F-4D97-AF65-F5344CB8AC3E}">
        <p14:creationId xmlns:p14="http://schemas.microsoft.com/office/powerpoint/2010/main" val="389417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Restricted repetitive behaviors – defining feature</a:t>
            </a:r>
            <a:r>
              <a:rPr lang="en-US" baseline="0" dirty="0" smtClean="0"/>
              <a:t> of autism according to DSM. </a:t>
            </a:r>
          </a:p>
          <a:p>
            <a:r>
              <a:rPr lang="en-US" sz="1200" kern="1200" dirty="0" smtClean="0">
                <a:solidFill>
                  <a:schemeClr val="tx1"/>
                </a:solidFill>
                <a:effectLst/>
                <a:latin typeface="+mn-lt"/>
                <a:ea typeface="+mn-ea"/>
                <a:cs typeface="+mn-cs"/>
              </a:rPr>
              <a:t>Paying attention to present moment stimuli is a behavioral skill repertoire that can be strengthened and generalized through practice and reinforcement across multiple tasks, settings, times of day, and sensory modalities (Little, Tarbox, &amp; </a:t>
            </a:r>
            <a:r>
              <a:rPr lang="en-US" sz="1200" kern="1200" dirty="0" err="1" smtClean="0">
                <a:solidFill>
                  <a:schemeClr val="tx1"/>
                </a:solidFill>
                <a:effectLst/>
                <a:latin typeface="+mn-lt"/>
                <a:ea typeface="+mn-ea"/>
                <a:cs typeface="+mn-cs"/>
              </a:rPr>
              <a:t>Alzaabi</a:t>
            </a:r>
            <a:r>
              <a:rPr lang="en-US" sz="1200" kern="1200" dirty="0" smtClean="0">
                <a:solidFill>
                  <a:schemeClr val="tx1"/>
                </a:solidFill>
                <a:effectLst/>
                <a:latin typeface="+mn-lt"/>
                <a:ea typeface="+mn-ea"/>
                <a:cs typeface="+mn-cs"/>
              </a:rPr>
              <a:t>, 2020).</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4166870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Coordination, opposition</a:t>
            </a:r>
            <a:r>
              <a:rPr lang="en-US" baseline="0" dirty="0" smtClean="0"/>
              <a:t>, causal, etc. etc. just depends on context </a:t>
            </a:r>
            <a:endParaRPr lang="en-US" dirty="0" smtClean="0"/>
          </a:p>
          <a:p>
            <a:r>
              <a:rPr lang="en-US" dirty="0" smtClean="0"/>
              <a:t>“The bug is going to</a:t>
            </a:r>
            <a:r>
              <a:rPr lang="en-US" baseline="0" dirty="0" smtClean="0"/>
              <a:t> kill me”</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18</a:t>
            </a:fld>
            <a:endParaRPr lang="en-US"/>
          </a:p>
        </p:txBody>
      </p:sp>
    </p:spTree>
    <p:extLst>
      <p:ext uri="{BB962C8B-B14F-4D97-AF65-F5344CB8AC3E}">
        <p14:creationId xmlns:p14="http://schemas.microsoft.com/office/powerpoint/2010/main" val="126600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(Contacting values statements which transform function of stimuli in daily life, maintains </a:t>
            </a:r>
            <a:r>
              <a:rPr lang="en-US" sz="1200" dirty="0" err="1" smtClean="0"/>
              <a:t>bx</a:t>
            </a:r>
            <a:r>
              <a:rPr lang="en-US" sz="1200" dirty="0" smtClean="0"/>
              <a:t> for prolonged durations of time). </a:t>
            </a:r>
          </a:p>
          <a:p>
            <a:r>
              <a:rPr lang="en-US" dirty="0" err="1" smtClean="0"/>
              <a:t>Augmentals</a:t>
            </a:r>
            <a:r>
              <a:rPr lang="en-US" dirty="0" smtClean="0"/>
              <a:t>:</a:t>
            </a:r>
            <a:r>
              <a:rPr lang="en-US" baseline="0" dirty="0" smtClean="0"/>
              <a:t> verbal rules that increase the value of delayed conditioned </a:t>
            </a:r>
            <a:r>
              <a:rPr lang="en-US" baseline="0" dirty="0" err="1" smtClean="0"/>
              <a:t>reinforcers</a:t>
            </a:r>
            <a:r>
              <a:rPr lang="en-US" baseline="0" dirty="0" smtClean="0"/>
              <a:t> and immediately evoke behavior with respect to them. E.g. fail to prepare, prepare to fail</a:t>
            </a:r>
          </a:p>
          <a:p>
            <a:r>
              <a:rPr lang="en-US" dirty="0" smtClean="0"/>
              <a:t>But if the child follows the rule “eating vegetables to be a big and strong boy or a nice and good boy,” then he is augmenting. </a:t>
            </a:r>
            <a:r>
              <a:rPr lang="en-US" dirty="0" err="1" smtClean="0"/>
              <a:t>Augmentals</a:t>
            </a:r>
            <a:r>
              <a:rPr lang="en-US" dirty="0" smtClean="0"/>
              <a:t> do not only specify contingencies that have not been experienced and now are contacted, but also consequences that are abstract and do not have to be directly contacted to exert control over behavior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20069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Frames:</a:t>
            </a:r>
            <a:r>
              <a:rPr lang="en-US" baseline="0" dirty="0" smtClean="0"/>
              <a:t> deictic, temporal,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20</a:t>
            </a:fld>
            <a:endParaRPr lang="en-US"/>
          </a:p>
        </p:txBody>
      </p:sp>
    </p:spTree>
    <p:extLst>
      <p:ext uri="{BB962C8B-B14F-4D97-AF65-F5344CB8AC3E}">
        <p14:creationId xmlns:p14="http://schemas.microsoft.com/office/powerpoint/2010/main" val="202774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a:t>
            </a:fld>
            <a:endParaRPr lang="en-US"/>
          </a:p>
        </p:txBody>
      </p:sp>
    </p:spTree>
    <p:extLst>
      <p:ext uri="{BB962C8B-B14F-4D97-AF65-F5344CB8AC3E}">
        <p14:creationId xmlns:p14="http://schemas.microsoft.com/office/powerpoint/2010/main" val="2124109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addition to work already done on verbal functional analysis in ACT (Barnes-Holmes et al., 2020; Y. Barnes-Holmes et al., 2018)</a:t>
            </a:r>
          </a:p>
          <a:p>
            <a:r>
              <a:rPr lang="en-US" dirty="0" smtClean="0"/>
              <a:t>Experimental</a:t>
            </a:r>
            <a:r>
              <a:rPr lang="en-US" baseline="0" dirty="0" smtClean="0"/>
              <a:t> manipulation of variables the occasion or do not occasion a certain behavior.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22</a:t>
            </a:fld>
            <a:endParaRPr lang="en-US"/>
          </a:p>
        </p:txBody>
      </p:sp>
    </p:spTree>
    <p:extLst>
      <p:ext uri="{BB962C8B-B14F-4D97-AF65-F5344CB8AC3E}">
        <p14:creationId xmlns:p14="http://schemas.microsoft.com/office/powerpoint/2010/main" val="4157091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Thriving adolescent website</a:t>
            </a:r>
            <a:r>
              <a:rPr lang="en-US" baseline="0" dirty="0" smtClean="0"/>
              <a:t> there are a ton of free resources on there.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23</a:t>
            </a:fld>
            <a:endParaRPr lang="en-US"/>
          </a:p>
        </p:txBody>
      </p:sp>
    </p:spTree>
    <p:extLst>
      <p:ext uri="{BB962C8B-B14F-4D97-AF65-F5344CB8AC3E}">
        <p14:creationId xmlns:p14="http://schemas.microsoft.com/office/powerpoint/2010/main" val="1337245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8C18-1BF1-F447-95ED-60EAAE35426E}" type="slidenum">
              <a:rPr lang="en-US" smtClean="0"/>
              <a:t>24</a:t>
            </a:fld>
            <a:endParaRPr lang="en-US"/>
          </a:p>
        </p:txBody>
      </p:sp>
    </p:spTree>
    <p:extLst>
      <p:ext uri="{BB962C8B-B14F-4D97-AF65-F5344CB8AC3E}">
        <p14:creationId xmlns:p14="http://schemas.microsoft.com/office/powerpoint/2010/main" val="301110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learners: experience multiple exemplars during natural language interactions </a:t>
            </a:r>
          </a:p>
          <a:p>
            <a:r>
              <a:rPr lang="en-US" dirty="0" smtClean="0"/>
              <a:t>Earliest generalized relational </a:t>
            </a:r>
            <a:r>
              <a:rPr lang="en-US" dirty="0" err="1" smtClean="0"/>
              <a:t>operants</a:t>
            </a:r>
            <a:r>
              <a:rPr lang="en-US" dirty="0" smtClean="0"/>
              <a:t> described by Luciano et al. in </a:t>
            </a:r>
            <a:r>
              <a:rPr lang="en-US" dirty="0" err="1" smtClean="0"/>
              <a:t>Rehfeldt</a:t>
            </a:r>
            <a:r>
              <a:rPr lang="en-US" dirty="0" smtClean="0"/>
              <a:t> &amp; Barnes Holmes, 2009. And how to teach them (CH8) </a:t>
            </a:r>
          </a:p>
          <a:p>
            <a:r>
              <a:rPr lang="en-US" dirty="0" smtClean="0"/>
              <a:t>Chapter 10 –</a:t>
            </a:r>
            <a:r>
              <a:rPr lang="en-US" baseline="0" dirty="0" smtClean="0"/>
              <a:t> equivalence based instruction. Designing instruction using stimulus equivalence, Chapter 11 – teaching complex relational </a:t>
            </a:r>
            <a:r>
              <a:rPr lang="en-US" baseline="0" dirty="0" err="1" smtClean="0"/>
              <a:t>operants</a:t>
            </a:r>
            <a:r>
              <a:rPr lang="en-US" baseline="0" dirty="0" smtClean="0"/>
              <a:t> of analogy (deriving equivalence relations between derived relations e.g. chair is to stool like glove is to sock) and hierarchy.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25</a:t>
            </a:fld>
            <a:endParaRPr lang="en-US"/>
          </a:p>
        </p:txBody>
      </p:sp>
    </p:spTree>
    <p:extLst>
      <p:ext uri="{BB962C8B-B14F-4D97-AF65-F5344CB8AC3E}">
        <p14:creationId xmlns:p14="http://schemas.microsoft.com/office/powerpoint/2010/main" val="428401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dimensions – applied, behavioral,</a:t>
            </a:r>
            <a:r>
              <a:rPr lang="en-US" baseline="0" dirty="0" smtClean="0"/>
              <a:t> analytic, effective, technological, conceptually systematic, generality </a:t>
            </a:r>
          </a:p>
          <a:p>
            <a:r>
              <a:rPr lang="en-US" baseline="0" dirty="0" smtClean="0"/>
              <a:t>Assumption of BA – Parsimony. </a:t>
            </a:r>
          </a:p>
          <a:p>
            <a:r>
              <a:rPr lang="en-US" baseline="0" dirty="0" smtClean="0"/>
              <a:t>A BCBA came to us who had been implementing Aim with groups for two years, asked me last week, how could she program ACT type goals in the common data tracking platform that we use at </a:t>
            </a:r>
            <a:r>
              <a:rPr lang="en-US" baseline="0" smtClean="0"/>
              <a:t>Firefly Autism.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26</a:t>
            </a:fld>
            <a:endParaRPr lang="en-US"/>
          </a:p>
        </p:txBody>
      </p:sp>
    </p:spTree>
    <p:extLst>
      <p:ext uri="{BB962C8B-B14F-4D97-AF65-F5344CB8AC3E}">
        <p14:creationId xmlns:p14="http://schemas.microsoft.com/office/powerpoint/2010/main" val="76824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8C18-1BF1-F447-95ED-60EAAE35426E}" type="slidenum">
              <a:rPr lang="en-US" smtClean="0"/>
              <a:t>27</a:t>
            </a:fld>
            <a:endParaRPr lang="en-US"/>
          </a:p>
        </p:txBody>
      </p:sp>
    </p:spTree>
    <p:extLst>
      <p:ext uri="{BB962C8B-B14F-4D97-AF65-F5344CB8AC3E}">
        <p14:creationId xmlns:p14="http://schemas.microsoft.com/office/powerpoint/2010/main" val="260876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68C18-1BF1-F447-95ED-60EAAE35426E}" type="slidenum">
              <a:rPr lang="en-US" smtClean="0"/>
              <a:t>28</a:t>
            </a:fld>
            <a:endParaRPr lang="en-US"/>
          </a:p>
        </p:txBody>
      </p:sp>
    </p:spTree>
    <p:extLst>
      <p:ext uri="{BB962C8B-B14F-4D97-AF65-F5344CB8AC3E}">
        <p14:creationId xmlns:p14="http://schemas.microsoft.com/office/powerpoint/2010/main" val="88503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ACT teaches people to increase awareness of their own behavior (both public and private), and to notice how it functions in the context of their life.</a:t>
            </a:r>
            <a:r>
              <a:rPr lang="en-US" baseline="0" dirty="0" smtClean="0"/>
              <a:t> </a:t>
            </a:r>
            <a:r>
              <a:rPr lang="en-US" dirty="0" smtClean="0"/>
              <a:t>ACT </a:t>
            </a:r>
            <a:r>
              <a:rPr lang="en-US" dirty="0"/>
              <a:t>is inextricably linked to Relational Frame </a:t>
            </a:r>
            <a:r>
              <a:rPr lang="en-US" dirty="0" smtClean="0"/>
              <a:t>Theory. </a:t>
            </a:r>
            <a:r>
              <a:rPr lang="en-US" dirty="0"/>
              <a:t>Over the last 25 years, ACT and RFT have progressed together </a:t>
            </a:r>
            <a:r>
              <a:rPr lang="en-US" dirty="0" smtClean="0"/>
              <a:t>-</a:t>
            </a:r>
            <a:r>
              <a:rPr lang="en-US" baseline="0" dirty="0" smtClean="0"/>
              <a:t> </a:t>
            </a:r>
            <a:r>
              <a:rPr lang="en-US" dirty="0" smtClean="0"/>
              <a:t>When combined, </a:t>
            </a:r>
            <a:r>
              <a:rPr lang="en-US" dirty="0"/>
              <a:t>they provide a way forward to help us effectively treat more and more complex behavioral problems. </a:t>
            </a:r>
          </a:p>
          <a:p>
            <a:r>
              <a:rPr lang="en-US" dirty="0" smtClean="0"/>
              <a:t>Behavior analysis involves the study of any variables that affect the probability of behavior (Biglan &amp; </a:t>
            </a:r>
            <a:r>
              <a:rPr lang="en-US" dirty="0" err="1" smtClean="0"/>
              <a:t>Kass</a:t>
            </a:r>
            <a:r>
              <a:rPr lang="en-US" dirty="0" smtClean="0"/>
              <a:t>, 1977; Skinner, 1969)</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3</a:t>
            </a:fld>
            <a:endParaRPr lang="en-US"/>
          </a:p>
        </p:txBody>
      </p:sp>
    </p:spTree>
    <p:extLst>
      <p:ext uri="{BB962C8B-B14F-4D97-AF65-F5344CB8AC3E}">
        <p14:creationId xmlns:p14="http://schemas.microsoft.com/office/powerpoint/2010/main" val="408018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4</a:t>
            </a:fld>
            <a:endParaRPr lang="en-US"/>
          </a:p>
        </p:txBody>
      </p:sp>
    </p:spTree>
    <p:extLst>
      <p:ext uri="{BB962C8B-B14F-4D97-AF65-F5344CB8AC3E}">
        <p14:creationId xmlns:p14="http://schemas.microsoft.com/office/powerpoint/2010/main" val="216960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got</a:t>
            </a:r>
            <a:r>
              <a:rPr lang="en-US" baseline="0" dirty="0" smtClean="0"/>
              <a:t> to where we are at now by the ongoing research of those in both the ACT and RFT fields. While technically they developed together over the few decades, RFT is essential to an understanding of VB from an ACT perspective. I want to say also that I am going to oversimplify the theory for the purposes of public consumption but please feel free to reach out after for more information on RFT. </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5</a:t>
            </a:fld>
            <a:endParaRPr lang="en-US"/>
          </a:p>
        </p:txBody>
      </p:sp>
    </p:spTree>
    <p:extLst>
      <p:ext uri="{BB962C8B-B14F-4D97-AF65-F5344CB8AC3E}">
        <p14:creationId xmlns:p14="http://schemas.microsoft.com/office/powerpoint/2010/main" val="4714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DRR basis of generative responding -</a:t>
            </a:r>
            <a:r>
              <a:rPr lang="en-US" baseline="0" dirty="0" smtClean="0"/>
              <a:t> Dr. Siri Ming discussion Sat morning.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Responding</a:t>
            </a:r>
            <a:r>
              <a:rPr lang="en-US" baseline="0" dirty="0" smtClean="0"/>
              <a:t>  between relations is crucial for language development. </a:t>
            </a:r>
            <a:endParaRPr lang="en-US" dirty="0" smtClean="0"/>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6</a:t>
            </a:fld>
            <a:endParaRPr lang="en-US"/>
          </a:p>
        </p:txBody>
      </p:sp>
    </p:spTree>
    <p:extLst>
      <p:ext uri="{BB962C8B-B14F-4D97-AF65-F5344CB8AC3E}">
        <p14:creationId xmlns:p14="http://schemas.microsoft.com/office/powerpoint/2010/main" val="155335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Hierarchical frames – family tree</a:t>
            </a:r>
            <a:r>
              <a:rPr lang="en-US" baseline="0" dirty="0" smtClean="0"/>
              <a:t> is a great example and as you can see, can get very complex. </a:t>
            </a:r>
            <a:r>
              <a:rPr lang="en-US" dirty="0" smtClean="0"/>
              <a:t>like classes that contain members on different levels. </a:t>
            </a:r>
          </a:p>
          <a:p>
            <a:r>
              <a:rPr lang="en-US" dirty="0" smtClean="0"/>
              <a:t>Might be controlled in natural language by combinations of contextual cues, such as “is part of”, “is similar to”, and “is distinct from</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0277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Aarr</a:t>
            </a:r>
            <a:r>
              <a:rPr lang="en-US" dirty="0" smtClean="0"/>
              <a:t> - Patterns</a:t>
            </a:r>
            <a:r>
              <a:rPr lang="en-US" baseline="0" dirty="0" smtClean="0"/>
              <a:t> of relational frames</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9</a:t>
            </a:fld>
            <a:endParaRPr lang="en-US"/>
          </a:p>
        </p:txBody>
      </p:sp>
    </p:spTree>
    <p:extLst>
      <p:ext uri="{BB962C8B-B14F-4D97-AF65-F5344CB8AC3E}">
        <p14:creationId xmlns:p14="http://schemas.microsoft.com/office/powerpoint/2010/main" val="306926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relational responses between stimuli results in </a:t>
            </a:r>
            <a:r>
              <a:rPr lang="en-US" i="1" dirty="0" smtClean="0"/>
              <a:t>transformation of stimulus functions for all of </a:t>
            </a:r>
            <a:r>
              <a:rPr lang="en-US" dirty="0" smtClean="0"/>
              <a:t>the stimuli involved.</a:t>
            </a:r>
          </a:p>
          <a:p>
            <a:r>
              <a:rPr lang="en-US" dirty="0" smtClean="0"/>
              <a:t>When two stimuli are related, some of the functions of each stimulus  change according to what stimulus it is related to, and how it is related to that stimulus.</a:t>
            </a:r>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10</a:t>
            </a:fld>
            <a:endParaRPr lang="en-US"/>
          </a:p>
        </p:txBody>
      </p:sp>
    </p:spTree>
    <p:extLst>
      <p:ext uri="{BB962C8B-B14F-4D97-AF65-F5344CB8AC3E}">
        <p14:creationId xmlns:p14="http://schemas.microsoft.com/office/powerpoint/2010/main" val="7244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7/18/2020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7800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9269772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050183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88331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5534837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4"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7754867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4"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2146844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8588299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1353412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xmlns=""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9171210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71D0754-1959-7F4F-A198-3F4710E170D8}"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8" name="Rectangle 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9" name="Straight Connector 8"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16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7/18/2020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xmlns="" id="{FBC751F3-ABD6-4995-8494-4932D12ACE1B}"/>
              </a:ext>
            </a:extLst>
          </p:cNvPr>
          <p:cNvSpPr>
            <a:spLocks noGrp="1"/>
          </p:cNvSpPr>
          <p:nvPr>
            <p:ph sz="quarter" idx="19"/>
          </p:nvPr>
        </p:nvSpPr>
        <p:spPr>
          <a:xfrm>
            <a:off x="5326063" y="559678"/>
            <a:ext cx="6103937" cy="519183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7545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7/18/2020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xmlns=""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687491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7/18/2020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xmlns="" id="{4889D34E-DF9E-41B7-A5EC-B9D63999B3D0}"/>
              </a:ext>
            </a:extLst>
          </p:cNvPr>
          <p:cNvSpPr>
            <a:spLocks noGrp="1"/>
          </p:cNvSpPr>
          <p:nvPr>
            <p:ph idx="1"/>
          </p:nvPr>
        </p:nvSpPr>
        <p:spPr>
          <a:xfrm>
            <a:off x="5181600" y="559678"/>
            <a:ext cx="6172200" cy="56172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2261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26B3D9D9-8B30-6A45-929D-0A0366E2E953}"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xmlns=""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xmlns=""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xmlns=""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xmlns=""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xmlns=""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xmlns=""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xmlns=""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xmlns=""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xmlns=""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xmlns=""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xmlns=""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xmlns=""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988941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7/18/2020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xmlns=""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55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24437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1044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7645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549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92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964A5-3468-3F49-AD7A-0CF5EB762F89}" type="datetime1">
              <a:rPr lang="en-US" noProof="0" smtClean="0"/>
              <a:t>7/18/2020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84281187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7610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6876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4451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8357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6261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04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042157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61867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9576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05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16E73E-FB98-2A42-974A-9CD83D46C100}" type="datetime1">
              <a:rPr lang="en-US" noProof="0" smtClean="0"/>
              <a:t>7/18/2020</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169105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6464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3332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0529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3656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099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18633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7852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6312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1881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927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A115EF-7A83-9842-815E-554E5DEB63CD}" type="datetime1">
              <a:rPr lang="en-US" noProof="0" smtClean="0"/>
              <a:t>7/18/2020</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69290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8133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032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6485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2978026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3628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8032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6006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6746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394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BE097A0-4000-B744-87D8-18F42A934248}" type="datetime1">
              <a:rPr lang="en-US" noProof="0" smtClean="0"/>
              <a:t>7/18/2020</a:t>
            </a:fld>
            <a:endParaRPr lang="en-US" noProof="0"/>
          </a:p>
        </p:txBody>
      </p:sp>
      <p:sp>
        <p:nvSpPr>
          <p:cNvPr id="5" name="Footer Placeholder 3"/>
          <p:cNvSpPr>
            <a:spLocks noGrp="1"/>
          </p:cNvSpPr>
          <p:nvPr>
            <p:ph type="ftr" sz="quarter" idx="11"/>
          </p:nvPr>
        </p:nvSpPr>
        <p:spPr/>
        <p:txBody>
          <a:bodyPr/>
          <a:lstStyle/>
          <a:p>
            <a:endParaRPr lang="en-US" noProof="0"/>
          </a:p>
        </p:txBody>
      </p:sp>
      <p:sp>
        <p:nvSpPr>
          <p:cNvPr id="6"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13759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974EA9-4639-9B48-9E98-70455404EF00}" type="datetime1">
              <a:rPr lang="en-US" noProof="0" smtClean="0"/>
              <a:t>7/18/2020</a:t>
            </a:fld>
            <a:endParaRPr lang="en-US" noProof="0"/>
          </a:p>
        </p:txBody>
      </p:sp>
      <p:sp>
        <p:nvSpPr>
          <p:cNvPr id="5" name="Footer Placeholder 2"/>
          <p:cNvSpPr>
            <a:spLocks noGrp="1"/>
          </p:cNvSpPr>
          <p:nvPr>
            <p:ph type="ftr" sz="quarter" idx="11"/>
          </p:nvPr>
        </p:nvSpPr>
        <p:spPr/>
        <p:txBody>
          <a:bodyPr/>
          <a:lstStyle/>
          <a:p>
            <a:endParaRPr lang="en-US" noProof="0"/>
          </a:p>
        </p:txBody>
      </p:sp>
      <p:sp>
        <p:nvSpPr>
          <p:cNvPr id="6"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7281421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71D0754-1959-7F4F-A198-3F4710E170D8}" type="datetime1">
              <a:rPr lang="en-US" noProof="0" smtClean="0"/>
              <a:t>7/18/2020</a:t>
            </a:fld>
            <a:endParaRPr lang="en-US" noProof="0"/>
          </a:p>
        </p:txBody>
      </p:sp>
      <p:sp>
        <p:nvSpPr>
          <p:cNvPr id="5" name="Footer Placeholder 5"/>
          <p:cNvSpPr>
            <a:spLocks noGrp="1"/>
          </p:cNvSpPr>
          <p:nvPr>
            <p:ph type="ftr" sz="quarter" idx="11"/>
          </p:nvPr>
        </p:nvSpPr>
        <p:spPr/>
        <p:txBody>
          <a:bodyPr/>
          <a:lstStyle/>
          <a:p>
            <a:endParaRPr lang="en-US" noProof="0"/>
          </a:p>
        </p:txBody>
      </p:sp>
      <p:sp>
        <p:nvSpPr>
          <p:cNvPr id="6"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8" name="Rectangle 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9" name="Straight Connector 8"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73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754-1959-7F4F-A198-3F4710E170D8}" type="datetime1">
              <a:rPr lang="en-US" noProof="0" smtClean="0"/>
              <a:t>7/18/2020</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8" name="Rectangle 7">
            <a:extLst>
              <a:ext uri="{FF2B5EF4-FFF2-40B4-BE49-F238E27FC236}">
                <a16:creationId xmlns:a16="http://schemas.microsoft.com/office/drawing/2014/main" xmlns=""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9" name="Straight Connector 8" title="Horizontal Rule Line">
            <a:extLst>
              <a:ext uri="{FF2B5EF4-FFF2-40B4-BE49-F238E27FC236}">
                <a16:creationId xmlns:a16="http://schemas.microsoft.com/office/drawing/2014/main" xmlns=""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66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3.xml"/><Relationship Id="rId3" Type="http://schemas.openxmlformats.org/officeDocument/2006/relationships/slideLayout" Target="../slideLayouts/slideLayout44.xml"/><Relationship Id="rId21" Type="http://schemas.openxmlformats.org/officeDocument/2006/relationships/image" Target="../media/image4.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0851AE-F437-A04B-ADE2-D5E346F2089C}" type="datetime1">
              <a:rPr lang="en-US" noProof="0" smtClean="0"/>
              <a:t>7/18/2020</a:t>
            </a:fld>
            <a:endParaRPr lang="en-US" noProof="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noProof="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1490466"/>
      </p:ext>
    </p:extLst>
  </p:cSld>
  <p:clrMap bg1="dk1" tx1="lt1" bg2="dk2" tx2="lt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 id="2147484622" r:id="rId15"/>
    <p:sldLayoutId id="2147484623" r:id="rId16"/>
    <p:sldLayoutId id="2147484624" r:id="rId17"/>
    <p:sldLayoutId id="2147484625" r:id="rId18"/>
    <p:sldLayoutId id="2147484496" r:id="rId19"/>
    <p:sldLayoutId id="2147484498" r:id="rId20"/>
    <p:sldLayoutId id="2147484499" r:id="rId21"/>
    <p:sldLayoutId id="2147484500" r:id="rId22"/>
    <p:sldLayoutId id="2147484633" r:id="rId23"/>
    <p:sldLayoutId id="2147484634" r:id="rId24"/>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66722385"/>
      </p:ext>
    </p:extLst>
  </p:cSld>
  <p:clrMap bg1="dk1" tx1="lt1" bg2="dk2" tx2="lt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solidFill>
                  <a:prstClr val="white">
                    <a:tint val="75000"/>
                    <a:alpha val="60000"/>
                  </a:prstClr>
                </a:solidFill>
              </a:rPr>
              <a:pPr/>
              <a:t>7/18/2020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5594179"/>
      </p:ext>
    </p:extLst>
  </p:cSld>
  <p:clrMap bg1="dk1" tx1="lt1" bg2="dk2" tx2="lt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 id="2147484701" r:id="rId12"/>
    <p:sldLayoutId id="2147484702" r:id="rId13"/>
    <p:sldLayoutId id="2147484703" r:id="rId14"/>
    <p:sldLayoutId id="2147484704" r:id="rId15"/>
    <p:sldLayoutId id="2147484705" r:id="rId16"/>
    <p:sldLayoutId id="214748470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37/0022-006X.64.6.1152"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contextualscience.org/what_is_rf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79374-8EAE-4873-9BB6-F6C630302DA2}"/>
              </a:ext>
            </a:extLst>
          </p:cNvPr>
          <p:cNvSpPr>
            <a:spLocks noGrp="1"/>
          </p:cNvSpPr>
          <p:nvPr>
            <p:ph type="ctrTitle"/>
          </p:nvPr>
        </p:nvSpPr>
        <p:spPr/>
        <p:txBody>
          <a:bodyPr/>
          <a:lstStyle/>
          <a:p>
            <a:pPr algn="ctr"/>
            <a:r>
              <a:rPr lang="en-US" dirty="0" smtClean="0"/>
              <a:t>ACT inside ABA</a:t>
            </a:r>
            <a:endParaRPr lang="en-US" dirty="0"/>
          </a:p>
        </p:txBody>
      </p:sp>
      <p:sp>
        <p:nvSpPr>
          <p:cNvPr id="3" name="Subtitle 2">
            <a:extLst>
              <a:ext uri="{FF2B5EF4-FFF2-40B4-BE49-F238E27FC236}">
                <a16:creationId xmlns:a16="http://schemas.microsoft.com/office/drawing/2014/main" xmlns="" id="{7E42C4E3-AFAF-4630-AF6D-21FB3C29CF71}"/>
              </a:ext>
            </a:extLst>
          </p:cNvPr>
          <p:cNvSpPr>
            <a:spLocks noGrp="1"/>
          </p:cNvSpPr>
          <p:nvPr>
            <p:ph type="subTitle" idx="1"/>
          </p:nvPr>
        </p:nvSpPr>
        <p:spPr>
          <a:xfrm>
            <a:off x="598411" y="4395784"/>
            <a:ext cx="4633806" cy="1591181"/>
          </a:xfrm>
        </p:spPr>
        <p:txBody>
          <a:bodyPr/>
          <a:lstStyle/>
          <a:p>
            <a:pPr algn="ctr"/>
            <a:r>
              <a:rPr lang="en-US" sz="3200" dirty="0" smtClean="0"/>
              <a:t>How Did </a:t>
            </a:r>
            <a:r>
              <a:rPr lang="en-US" sz="3200" dirty="0"/>
              <a:t>W</a:t>
            </a:r>
            <a:r>
              <a:rPr lang="en-US" sz="3200" dirty="0" smtClean="0"/>
              <a:t>e </a:t>
            </a:r>
            <a:r>
              <a:rPr lang="en-US" sz="3200" dirty="0"/>
              <a:t>G</a:t>
            </a:r>
            <a:r>
              <a:rPr lang="en-US" sz="3200" dirty="0" smtClean="0"/>
              <a:t>et </a:t>
            </a:r>
            <a:r>
              <a:rPr lang="en-US" sz="3200" dirty="0"/>
              <a:t>H</a:t>
            </a:r>
            <a:r>
              <a:rPr lang="en-US" sz="3200" dirty="0" smtClean="0"/>
              <a:t>ere and Where Are We Going?</a:t>
            </a:r>
            <a:endParaRPr lang="en-US" sz="3200" dirty="0"/>
          </a:p>
        </p:txBody>
      </p:sp>
      <p:pic>
        <p:nvPicPr>
          <p:cNvPr id="1030" name="Picture 6" descr="Image result for brain and beahvio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6925" r="16925"/>
          <a:stretch>
            <a:fillRect/>
          </a:stretch>
        </p:blipFill>
        <p:spPr bwMode="auto">
          <a:xfrm>
            <a:off x="1152463" y="336133"/>
            <a:ext cx="3525702" cy="3525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3886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63286" y="818613"/>
            <a:ext cx="7620001" cy="1544138"/>
            <a:chOff x="0" y="267425"/>
            <a:chExt cx="5486400" cy="799028"/>
          </a:xfrm>
        </p:grpSpPr>
        <p:sp>
          <p:nvSpPr>
            <p:cNvPr id="14" name="Right Arrow 13"/>
            <p:cNvSpPr/>
            <p:nvPr/>
          </p:nvSpPr>
          <p:spPr>
            <a:xfrm>
              <a:off x="0" y="267425"/>
              <a:ext cx="5486400" cy="799028"/>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5" name="Right Arrow 4"/>
            <p:cNvSpPr/>
            <p:nvPr/>
          </p:nvSpPr>
          <p:spPr>
            <a:xfrm>
              <a:off x="0" y="467182"/>
              <a:ext cx="5286643" cy="399514"/>
            </a:xfrm>
            <a:prstGeom prst="rect">
              <a:avLst/>
            </a:prstGeom>
            <a:noFill/>
            <a:ln>
              <a:noFill/>
            </a:ln>
            <a:effectLst/>
          </p:spPr>
          <p:txBody>
            <a:bodyPr spcFirstLastPara="0" vert="horz" wrap="square" lIns="53340" tIns="53340" rIns="254000" bIns="126846" numCol="1" spcCol="1270" anchor="ctr"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Client Bitten by Dog</a:t>
              </a:r>
            </a:p>
          </p:txBody>
        </p:sp>
      </p:grpSp>
      <p:grpSp>
        <p:nvGrpSpPr>
          <p:cNvPr id="11" name="Group 10"/>
          <p:cNvGrpSpPr/>
          <p:nvPr/>
        </p:nvGrpSpPr>
        <p:grpSpPr>
          <a:xfrm>
            <a:off x="2156217" y="1976717"/>
            <a:ext cx="1689812" cy="1606163"/>
            <a:chOff x="0" y="883591"/>
            <a:chExt cx="1689811" cy="1539223"/>
          </a:xfrm>
        </p:grpSpPr>
        <p:sp>
          <p:nvSpPr>
            <p:cNvPr id="12" name="Rectangle 11"/>
            <p:cNvSpPr/>
            <p:nvPr/>
          </p:nvSpPr>
          <p:spPr>
            <a:xfrm>
              <a:off x="0" y="883591"/>
              <a:ext cx="1689811" cy="1539223"/>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sp>
        <p:sp>
          <p:nvSpPr>
            <p:cNvPr id="13" name="Rectangle 12"/>
            <p:cNvSpPr/>
            <p:nvPr/>
          </p:nvSpPr>
          <p:spPr>
            <a:xfrm>
              <a:off x="0" y="883591"/>
              <a:ext cx="1689811" cy="1539223"/>
            </a:xfrm>
            <a:prstGeom prst="rect">
              <a:avLst/>
            </a:prstGeom>
            <a:noFill/>
            <a:ln>
              <a:noFill/>
            </a:ln>
            <a:effectLst/>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smtClean="0">
                <a:ln>
                  <a:noFill/>
                </a:ln>
                <a:solidFill>
                  <a:sysClr val="windowText" lastClr="000000">
                    <a:hueOff val="0"/>
                    <a:satOff val="0"/>
                    <a:lumOff val="0"/>
                    <a:alphaOff val="0"/>
                  </a:sysClr>
                </a:solidFill>
                <a:effectLst/>
                <a:uLnTx/>
                <a:uFillTx/>
                <a:latin typeface="Calibri" panose="020F0502020204030204"/>
                <a:ea typeface="+mn-ea"/>
                <a:cs typeface="+mn-cs"/>
              </a:endParaRPr>
            </a:p>
            <a:p>
              <a:pPr marL="0" marR="0" lvl="0" indent="0" algn="l" defTabSz="6223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Text" lastClr="000000">
                      <a:hueOff val="0"/>
                      <a:satOff val="0"/>
                      <a:lumOff val="0"/>
                      <a:alphaOff val="0"/>
                    </a:sysClr>
                  </a:solidFill>
                  <a:effectLst/>
                  <a:uLnTx/>
                  <a:uFillTx/>
                  <a:latin typeface="Calibri" panose="020F0502020204030204"/>
                  <a:ea typeface="+mn-ea"/>
                  <a:cs typeface="+mn-cs"/>
                </a:rPr>
                <a:t>Dogs </a:t>
              </a:r>
              <a:r>
                <a:rPr kumimoji="0" lang="en-US"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are aversive</a:t>
              </a:r>
            </a:p>
          </p:txBody>
        </p:sp>
      </p:grpSp>
      <p:grpSp>
        <p:nvGrpSpPr>
          <p:cNvPr id="16" name="Group 15"/>
          <p:cNvGrpSpPr/>
          <p:nvPr/>
        </p:nvGrpSpPr>
        <p:grpSpPr>
          <a:xfrm>
            <a:off x="3853098" y="1597963"/>
            <a:ext cx="5930189" cy="1352912"/>
            <a:chOff x="1689811" y="533768"/>
            <a:chExt cx="3796588" cy="799028"/>
          </a:xfrm>
        </p:grpSpPr>
        <p:sp>
          <p:nvSpPr>
            <p:cNvPr id="20" name="Right Arrow 19"/>
            <p:cNvSpPr/>
            <p:nvPr/>
          </p:nvSpPr>
          <p:spPr>
            <a:xfrm>
              <a:off x="1689811" y="533768"/>
              <a:ext cx="3796588" cy="799028"/>
            </a:xfrm>
            <a:prstGeom prst="rightArrow">
              <a:avLst>
                <a:gd name="adj1" fmla="val 50000"/>
                <a:gd name="adj2" fmla="val 5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p:spPr>
        </p:sp>
        <p:sp>
          <p:nvSpPr>
            <p:cNvPr id="21" name="Right Arrow 4"/>
            <p:cNvSpPr/>
            <p:nvPr/>
          </p:nvSpPr>
          <p:spPr>
            <a:xfrm>
              <a:off x="1689811" y="733525"/>
              <a:ext cx="3596831" cy="399514"/>
            </a:xfrm>
            <a:prstGeom prst="rect">
              <a:avLst/>
            </a:prstGeom>
            <a:noFill/>
            <a:ln>
              <a:noFill/>
            </a:ln>
            <a:effectLst/>
          </p:spPr>
          <p:txBody>
            <a:bodyPr spcFirstLastPara="0" vert="horz" wrap="square" lIns="53340" tIns="53340" rIns="254000" bIns="126846" numCol="1" spcCol="1270" anchor="ctr"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Family member compares dogs to Children</a:t>
              </a:r>
            </a:p>
          </p:txBody>
        </p:sp>
      </p:grpSp>
      <p:grpSp>
        <p:nvGrpSpPr>
          <p:cNvPr id="17" name="Group 16"/>
          <p:cNvGrpSpPr/>
          <p:nvPr/>
        </p:nvGrpSpPr>
        <p:grpSpPr>
          <a:xfrm>
            <a:off x="3848385" y="2612646"/>
            <a:ext cx="2077401" cy="2066231"/>
            <a:chOff x="1689811" y="1149934"/>
            <a:chExt cx="1748708" cy="1587757"/>
          </a:xfrm>
        </p:grpSpPr>
        <p:sp>
          <p:nvSpPr>
            <p:cNvPr id="18" name="Rectangle 17"/>
            <p:cNvSpPr/>
            <p:nvPr/>
          </p:nvSpPr>
          <p:spPr>
            <a:xfrm>
              <a:off x="1689811" y="1149934"/>
              <a:ext cx="1689811" cy="1539223"/>
            </a:xfrm>
            <a:prstGeom prst="rect">
              <a:avLst/>
            </a:prstGeom>
            <a:solidFill>
              <a:sysClr val="window" lastClr="FFFFFF">
                <a:hueOff val="0"/>
                <a:satOff val="0"/>
                <a:lumOff val="0"/>
                <a:alphaOff val="0"/>
              </a:sysClr>
            </a:solidFill>
            <a:ln w="12700" cap="flat" cmpd="sng" algn="ctr">
              <a:solidFill>
                <a:srgbClr val="FFC000">
                  <a:hueOff val="5197846"/>
                  <a:satOff val="-23984"/>
                  <a:lumOff val="883"/>
                  <a:alphaOff val="0"/>
                </a:srgbClr>
              </a:solidFill>
              <a:prstDash val="solid"/>
              <a:miter lim="800000"/>
            </a:ln>
            <a:effectLst/>
          </p:spPr>
        </p:sp>
        <p:sp>
          <p:nvSpPr>
            <p:cNvPr id="19" name="Rectangle 18"/>
            <p:cNvSpPr/>
            <p:nvPr/>
          </p:nvSpPr>
          <p:spPr>
            <a:xfrm>
              <a:off x="1748708" y="1198468"/>
              <a:ext cx="1689811" cy="1539223"/>
            </a:xfrm>
            <a:prstGeom prst="rect">
              <a:avLst/>
            </a:prstGeom>
            <a:noFill/>
            <a:ln>
              <a:noFill/>
            </a:ln>
            <a:effectLst/>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"I regret getting a dog at the same time as the new baby arrived. They both cry so much and need constant attention!"</a:t>
              </a:r>
            </a:p>
          </p:txBody>
        </p:sp>
      </p:grpSp>
      <p:grpSp>
        <p:nvGrpSpPr>
          <p:cNvPr id="22" name="Group 21"/>
          <p:cNvGrpSpPr/>
          <p:nvPr/>
        </p:nvGrpSpPr>
        <p:grpSpPr>
          <a:xfrm>
            <a:off x="5862888" y="2314945"/>
            <a:ext cx="3966359" cy="1185062"/>
            <a:chOff x="3379622" y="800111"/>
            <a:chExt cx="2106777" cy="799028"/>
          </a:xfrm>
        </p:grpSpPr>
        <p:sp>
          <p:nvSpPr>
            <p:cNvPr id="26" name="Right Arrow 25"/>
            <p:cNvSpPr/>
            <p:nvPr/>
          </p:nvSpPr>
          <p:spPr>
            <a:xfrm>
              <a:off x="3379622" y="800111"/>
              <a:ext cx="2106777" cy="799028"/>
            </a:xfrm>
            <a:prstGeom prst="rightArrow">
              <a:avLst>
                <a:gd name="adj1" fmla="val 50000"/>
                <a:gd name="adj2" fmla="val 5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sp>
        <p:sp>
          <p:nvSpPr>
            <p:cNvPr id="27" name="Right Arrow 4"/>
            <p:cNvSpPr/>
            <p:nvPr/>
          </p:nvSpPr>
          <p:spPr>
            <a:xfrm>
              <a:off x="3379622" y="999868"/>
              <a:ext cx="1907020" cy="399514"/>
            </a:xfrm>
            <a:prstGeom prst="rect">
              <a:avLst/>
            </a:prstGeom>
            <a:noFill/>
            <a:ln>
              <a:noFill/>
            </a:ln>
            <a:effectLst/>
          </p:spPr>
          <p:txBody>
            <a:bodyPr spcFirstLastPara="0" vert="horz" wrap="square" lIns="53340" tIns="53340" rIns="254000" bIns="126846" numCol="1" spcCol="1270" anchor="ctr"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Dogs and Children </a:t>
              </a:r>
            </a:p>
          </p:txBody>
        </p:sp>
      </p:grpSp>
      <p:grpSp>
        <p:nvGrpSpPr>
          <p:cNvPr id="23" name="Group 22"/>
          <p:cNvGrpSpPr/>
          <p:nvPr/>
        </p:nvGrpSpPr>
        <p:grpSpPr>
          <a:xfrm>
            <a:off x="5855717" y="3209050"/>
            <a:ext cx="1998819" cy="1668088"/>
            <a:chOff x="3379622" y="1416277"/>
            <a:chExt cx="1689811" cy="1516697"/>
          </a:xfrm>
        </p:grpSpPr>
        <p:sp>
          <p:nvSpPr>
            <p:cNvPr id="24" name="Rectangle 23"/>
            <p:cNvSpPr/>
            <p:nvPr/>
          </p:nvSpPr>
          <p:spPr>
            <a:xfrm>
              <a:off x="3379622" y="1416277"/>
              <a:ext cx="1689811" cy="1516697"/>
            </a:xfrm>
            <a:prstGeom prst="rect">
              <a:avLst/>
            </a:prstGeom>
            <a:solidFill>
              <a:sysClr val="window" lastClr="FFFFFF">
                <a:hueOff val="0"/>
                <a:satOff val="0"/>
                <a:lumOff val="0"/>
                <a:alphaOff val="0"/>
              </a:sysClr>
            </a:solidFill>
            <a:ln w="12700" cap="flat" cmpd="sng" algn="ctr">
              <a:solidFill>
                <a:srgbClr val="FFC000">
                  <a:hueOff val="10395692"/>
                  <a:satOff val="-47968"/>
                  <a:lumOff val="1765"/>
                  <a:alphaOff val="0"/>
                </a:srgbClr>
              </a:solidFill>
              <a:prstDash val="solid"/>
              <a:miter lim="800000"/>
            </a:ln>
            <a:effectLst/>
          </p:spPr>
        </p:sp>
        <p:sp>
          <p:nvSpPr>
            <p:cNvPr id="25" name="Rectangle 24"/>
            <p:cNvSpPr/>
            <p:nvPr/>
          </p:nvSpPr>
          <p:spPr>
            <a:xfrm>
              <a:off x="3379622" y="1416277"/>
              <a:ext cx="1689811" cy="1516697"/>
            </a:xfrm>
            <a:prstGeom prst="rect">
              <a:avLst/>
            </a:prstGeom>
            <a:noFill/>
            <a:ln>
              <a:noFill/>
            </a:ln>
            <a:effectLst/>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Frame of </a:t>
              </a:r>
              <a:r>
                <a:rPr kumimoji="0" lang="en-US" sz="1600" b="0" i="0" u="none" strike="noStrike" kern="1200" cap="none" spc="0" normalizeH="0" baseline="0" noProof="0" dirty="0" smtClean="0">
                  <a:ln>
                    <a:noFill/>
                  </a:ln>
                  <a:solidFill>
                    <a:sysClr val="windowText" lastClr="000000">
                      <a:hueOff val="0"/>
                      <a:satOff val="0"/>
                      <a:lumOff val="0"/>
                      <a:alphaOff val="0"/>
                    </a:sysClr>
                  </a:solidFill>
                  <a:effectLst/>
                  <a:uLnTx/>
                  <a:uFillTx/>
                  <a:latin typeface="Calibri" panose="020F0502020204030204"/>
                  <a:ea typeface="+mn-ea"/>
                  <a:cs typeface="+mn-cs"/>
                </a:rPr>
                <a:t>Coordination</a:t>
              </a:r>
            </a:p>
            <a:p>
              <a:pPr marL="0" marR="0" lvl="0" indent="0" algn="l" defTabSz="622300" eaLnBrk="1" fontAlgn="auto" latinLnBrk="0" hangingPunct="1">
                <a:lnSpc>
                  <a:spcPct val="90000"/>
                </a:lnSpc>
                <a:spcBef>
                  <a:spcPct val="0"/>
                </a:spcBef>
                <a:spcAft>
                  <a:spcPct val="35000"/>
                </a:spcAft>
                <a:buClrTx/>
                <a:buSzTx/>
                <a:buFontTx/>
                <a:buNone/>
                <a:tabLst/>
                <a:defRPr/>
              </a:pPr>
              <a:endParaRPr lang="en-US" sz="1600" dirty="0">
                <a:solidFill>
                  <a:sysClr val="windowText" lastClr="000000">
                    <a:hueOff val="0"/>
                    <a:satOff val="0"/>
                    <a:lumOff val="0"/>
                    <a:alphaOff val="0"/>
                  </a:sysClr>
                </a:solidFill>
                <a:latin typeface="Calibri" panose="020F0502020204030204"/>
              </a:endParaRPr>
            </a:p>
            <a:p>
              <a:pPr marL="0" marR="0" lvl="0" indent="0" algn="l" defTabSz="6223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Text" lastClr="000000">
                      <a:hueOff val="0"/>
                      <a:satOff val="0"/>
                      <a:lumOff val="0"/>
                      <a:alphaOff val="0"/>
                    </a:sysClr>
                  </a:solidFill>
                  <a:effectLst/>
                  <a:uLnTx/>
                  <a:uFillTx/>
                  <a:latin typeface="Calibri" panose="020F0502020204030204"/>
                  <a:ea typeface="+mn-ea"/>
                  <a:cs typeface="+mn-cs"/>
                </a:rPr>
                <a:t>Aversive</a:t>
              </a:r>
              <a:r>
                <a:rPr kumimoji="0" lang="en-US" sz="1600" b="0" i="0" u="none" strike="noStrike" kern="1200" cap="none" spc="0" normalizeH="0" noProof="0" dirty="0" smtClean="0">
                  <a:ln>
                    <a:noFill/>
                  </a:ln>
                  <a:solidFill>
                    <a:sysClr val="windowText" lastClr="000000">
                      <a:hueOff val="0"/>
                      <a:satOff val="0"/>
                      <a:lumOff val="0"/>
                      <a:alphaOff val="0"/>
                    </a:sysClr>
                  </a:solidFill>
                  <a:effectLst/>
                  <a:uLnTx/>
                  <a:uFillTx/>
                  <a:latin typeface="Calibri" panose="020F0502020204030204"/>
                  <a:ea typeface="+mn-ea"/>
                  <a:cs typeface="+mn-cs"/>
                </a:rPr>
                <a:t> functions of dogs transfer to children. </a:t>
              </a:r>
              <a:r>
                <a:rPr kumimoji="0" lang="en-US" sz="1600" b="0" i="0" u="none" strike="noStrike" kern="1200" cap="none" spc="0" normalizeH="0" baseline="0" noProof="0" dirty="0" smtClean="0">
                  <a:ln>
                    <a:noFill/>
                  </a:ln>
                  <a:solidFill>
                    <a:sysClr val="windowText" lastClr="000000">
                      <a:hueOff val="0"/>
                      <a:satOff val="0"/>
                      <a:lumOff val="0"/>
                      <a:alphaOff val="0"/>
                    </a:sysClr>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pic>
        <p:nvPicPr>
          <p:cNvPr id="28" name="Picture 27" descr="Barking dogs leads to violent threats in the mail | Daily Mercury"/>
          <p:cNvPicPr/>
          <p:nvPr/>
        </p:nvPicPr>
        <p:blipFill>
          <a:blip r:embed="rId3">
            <a:extLst>
              <a:ext uri="{28A0092B-C50C-407E-A947-70E740481C1C}">
                <a14:useLocalDpi xmlns:a14="http://schemas.microsoft.com/office/drawing/2010/main" val="0"/>
              </a:ext>
            </a:extLst>
          </a:blip>
          <a:srcRect/>
          <a:stretch>
            <a:fillRect/>
          </a:stretch>
        </p:blipFill>
        <p:spPr bwMode="auto">
          <a:xfrm>
            <a:off x="600123" y="4773881"/>
            <a:ext cx="2610485" cy="1957705"/>
          </a:xfrm>
          <a:prstGeom prst="rect">
            <a:avLst/>
          </a:prstGeom>
          <a:noFill/>
          <a:ln>
            <a:noFill/>
          </a:ln>
        </p:spPr>
      </p:pic>
      <p:pic>
        <p:nvPicPr>
          <p:cNvPr id="29" name="Picture 28" descr="5 main reasons why toddlers cry (that actually make a lot of sense) —"/>
          <p:cNvPicPr/>
          <p:nvPr/>
        </p:nvPicPr>
        <p:blipFill>
          <a:blip r:embed="rId4">
            <a:extLst>
              <a:ext uri="{28A0092B-C50C-407E-A947-70E740481C1C}">
                <a14:useLocalDpi xmlns:a14="http://schemas.microsoft.com/office/drawing/2010/main" val="0"/>
              </a:ext>
            </a:extLst>
          </a:blip>
          <a:srcRect/>
          <a:stretch>
            <a:fillRect/>
          </a:stretch>
        </p:blipFill>
        <p:spPr bwMode="auto">
          <a:xfrm>
            <a:off x="8077477" y="4773882"/>
            <a:ext cx="2812196" cy="1907562"/>
          </a:xfrm>
          <a:prstGeom prst="rect">
            <a:avLst/>
          </a:prstGeom>
          <a:noFill/>
          <a:ln>
            <a:noFill/>
          </a:ln>
        </p:spPr>
      </p:pic>
      <p:sp>
        <p:nvSpPr>
          <p:cNvPr id="30" name="Title 1"/>
          <p:cNvSpPr txBox="1">
            <a:spLocks/>
          </p:cNvSpPr>
          <p:nvPr/>
        </p:nvSpPr>
        <p:spPr>
          <a:xfrm>
            <a:off x="1272286" y="201479"/>
            <a:ext cx="9124559" cy="77044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smtClean="0"/>
              <a:t>Transformation of Stimulus Functions</a:t>
            </a:r>
            <a:endParaRPr lang="en-US" sz="4000" dirty="0"/>
          </a:p>
        </p:txBody>
      </p:sp>
    </p:spTree>
    <p:extLst>
      <p:ext uri="{BB962C8B-B14F-4D97-AF65-F5344CB8AC3E}">
        <p14:creationId xmlns:p14="http://schemas.microsoft.com/office/powerpoint/2010/main" val="179934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Relational Framing – Language &amp; Maladaptive Behavior</a:t>
            </a:r>
            <a:endParaRPr lang="en-US" dirty="0"/>
          </a:p>
        </p:txBody>
      </p:sp>
      <p:graphicFrame>
        <p:nvGraphicFramePr>
          <p:cNvPr id="9" name="Diagram 8"/>
          <p:cNvGraphicFramePr/>
          <p:nvPr>
            <p:extLst>
              <p:ext uri="{D42A27DB-BD31-4B8C-83A1-F6EECF244321}">
                <p14:modId xmlns:p14="http://schemas.microsoft.com/office/powerpoint/2010/main" val="720419028"/>
              </p:ext>
            </p:extLst>
          </p:nvPr>
        </p:nvGraphicFramePr>
        <p:xfrm>
          <a:off x="2078180" y="2054431"/>
          <a:ext cx="7576457" cy="4465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4919118"/>
              </p:ext>
            </p:extLst>
          </p:nvPr>
        </p:nvGraphicFramePr>
        <p:xfrm>
          <a:off x="2251519" y="2018806"/>
          <a:ext cx="5681198" cy="4583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457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0"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17" y="2328518"/>
            <a:ext cx="3833906" cy="1029279"/>
          </a:xfrm>
        </p:spPr>
        <p:txBody>
          <a:bodyPr/>
          <a:lstStyle/>
          <a:p>
            <a:r>
              <a:rPr lang="en-US" dirty="0" smtClean="0"/>
              <a:t> ACT</a:t>
            </a:r>
            <a:endParaRPr lang="en-US" dirty="0"/>
          </a:p>
        </p:txBody>
      </p:sp>
      <p:sp>
        <p:nvSpPr>
          <p:cNvPr id="4" name="Text Placeholder 3"/>
          <p:cNvSpPr>
            <a:spLocks noGrp="1"/>
          </p:cNvSpPr>
          <p:nvPr>
            <p:ph type="body" sz="quarter" idx="18"/>
          </p:nvPr>
        </p:nvSpPr>
        <p:spPr>
          <a:xfrm>
            <a:off x="5229069" y="1214203"/>
            <a:ext cx="6688112" cy="5006715"/>
          </a:xfrm>
        </p:spPr>
        <p:txBody>
          <a:bodyPr>
            <a:normAutofit/>
          </a:bodyPr>
          <a:lstStyle/>
          <a:p>
            <a:pPr marL="342900" indent="-342900" algn="l">
              <a:buFont typeface="Wingdings" panose="05000000000000000000" pitchFamily="2" charset="2"/>
              <a:buChar char="Ø"/>
            </a:pPr>
            <a:r>
              <a:rPr lang="en-US" sz="2400" dirty="0">
                <a:solidFill>
                  <a:schemeClr val="tx1"/>
                </a:solidFill>
              </a:rPr>
              <a:t>Memory of </a:t>
            </a:r>
            <a:r>
              <a:rPr lang="en-US" sz="2400" dirty="0" smtClean="0">
                <a:solidFill>
                  <a:schemeClr val="tx1"/>
                </a:solidFill>
              </a:rPr>
              <a:t>an aversive </a:t>
            </a:r>
            <a:r>
              <a:rPr lang="en-US" sz="2400" dirty="0">
                <a:solidFill>
                  <a:schemeClr val="tx1"/>
                </a:solidFill>
              </a:rPr>
              <a:t>event can evoke more distress than the actual event did. </a:t>
            </a:r>
          </a:p>
          <a:p>
            <a:pPr marL="342900" indent="-342900" algn="l">
              <a:buFont typeface="Wingdings" panose="05000000000000000000" pitchFamily="2" charset="2"/>
              <a:buChar char="Ø"/>
            </a:pPr>
            <a:endParaRPr lang="en-US" sz="2400" dirty="0" smtClean="0">
              <a:solidFill>
                <a:schemeClr val="tx1"/>
              </a:solidFill>
            </a:endParaRPr>
          </a:p>
          <a:p>
            <a:pPr marL="342900" indent="-342900" algn="l">
              <a:buFont typeface="Wingdings" panose="05000000000000000000" pitchFamily="2" charset="2"/>
              <a:buChar char="Ø"/>
            </a:pPr>
            <a:endParaRPr lang="en-US" sz="2400" dirty="0">
              <a:solidFill>
                <a:schemeClr val="tx1"/>
              </a:solidFill>
            </a:endParaRPr>
          </a:p>
          <a:p>
            <a:pPr marL="342900" indent="-342900" algn="l">
              <a:buFont typeface="Wingdings" panose="05000000000000000000" pitchFamily="2" charset="2"/>
              <a:buChar char="Ø"/>
            </a:pPr>
            <a:r>
              <a:rPr lang="en-US" sz="2400" dirty="0">
                <a:solidFill>
                  <a:schemeClr val="tx1"/>
                </a:solidFill>
              </a:rPr>
              <a:t>Imagined event can cause distress even though the person has never experienced it. </a:t>
            </a:r>
            <a:endParaRPr lang="en-US" sz="2400" dirty="0" smtClean="0">
              <a:solidFill>
                <a:schemeClr val="tx1"/>
              </a:solidFill>
            </a:endParaRPr>
          </a:p>
          <a:p>
            <a:pPr algn="l"/>
            <a:endParaRPr lang="en-US" sz="2400" dirty="0">
              <a:solidFill>
                <a:schemeClr val="tx1"/>
              </a:solidFill>
            </a:endParaRPr>
          </a:p>
          <a:p>
            <a:pPr marL="342900" indent="-342900" algn="l">
              <a:buFont typeface="Wingdings" panose="05000000000000000000" pitchFamily="2" charset="2"/>
              <a:buChar char="Ø"/>
            </a:pPr>
            <a:r>
              <a:rPr lang="en-US" sz="2400" dirty="0">
                <a:solidFill>
                  <a:schemeClr val="tx1"/>
                </a:solidFill>
              </a:rPr>
              <a:t>All because of the *Bi-directionality in language*. </a:t>
            </a:r>
          </a:p>
          <a:p>
            <a:pPr algn="l"/>
            <a:endParaRPr lang="en-US" dirty="0"/>
          </a:p>
        </p:txBody>
      </p:sp>
    </p:spTree>
    <p:extLst>
      <p:ext uri="{BB962C8B-B14F-4D97-AF65-F5344CB8AC3E}">
        <p14:creationId xmlns:p14="http://schemas.microsoft.com/office/powerpoint/2010/main" val="2280397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14" y="404774"/>
            <a:ext cx="3833906" cy="1029279"/>
          </a:xfrm>
        </p:spPr>
        <p:txBody>
          <a:bodyPr/>
          <a:lstStyle/>
          <a:p>
            <a:pPr algn="ctr"/>
            <a:r>
              <a:rPr lang="en-US" dirty="0" smtClean="0"/>
              <a:t>ACT</a:t>
            </a:r>
            <a:endParaRPr lang="en-US" dirty="0"/>
          </a:p>
        </p:txBody>
      </p:sp>
      <p:sp>
        <p:nvSpPr>
          <p:cNvPr id="4" name="Text Placeholder 3"/>
          <p:cNvSpPr>
            <a:spLocks noGrp="1"/>
          </p:cNvSpPr>
          <p:nvPr>
            <p:ph type="body" sz="quarter" idx="18"/>
          </p:nvPr>
        </p:nvSpPr>
        <p:spPr>
          <a:xfrm>
            <a:off x="5169108" y="1063416"/>
            <a:ext cx="6688112" cy="5447743"/>
          </a:xfrm>
        </p:spPr>
        <p:txBody>
          <a:bodyPr>
            <a:normAutofit/>
          </a:bodyPr>
          <a:lstStyle/>
          <a:p>
            <a:pPr algn="l"/>
            <a:endParaRPr lang="en-US" sz="2400" dirty="0" smtClean="0">
              <a:solidFill>
                <a:schemeClr val="tx1"/>
              </a:solidFill>
            </a:endParaRPr>
          </a:p>
          <a:p>
            <a:pPr marL="342900" indent="-342900" algn="l">
              <a:buFont typeface="Wingdings" panose="05000000000000000000" pitchFamily="2" charset="2"/>
              <a:buChar char="Ø"/>
            </a:pPr>
            <a:endParaRPr lang="en-US" sz="2400" dirty="0">
              <a:solidFill>
                <a:schemeClr val="tx1"/>
              </a:solidFill>
            </a:endParaRPr>
          </a:p>
          <a:p>
            <a:pPr marL="342900" indent="-342900" algn="l">
              <a:buFont typeface="Wingdings" panose="05000000000000000000" pitchFamily="2" charset="2"/>
              <a:buChar char="Ø"/>
            </a:pPr>
            <a:r>
              <a:rPr lang="en-US" sz="2400" dirty="0" smtClean="0">
                <a:solidFill>
                  <a:schemeClr val="tx1"/>
                </a:solidFill>
              </a:rPr>
              <a:t>Aim: Increase </a:t>
            </a:r>
            <a:r>
              <a:rPr lang="en-US" sz="2400" dirty="0">
                <a:solidFill>
                  <a:schemeClr val="tx1"/>
                </a:solidFill>
              </a:rPr>
              <a:t>psychological </a:t>
            </a:r>
            <a:r>
              <a:rPr lang="en-US" sz="2400" dirty="0" smtClean="0">
                <a:solidFill>
                  <a:schemeClr val="tx1"/>
                </a:solidFill>
              </a:rPr>
              <a:t>flexibility to either </a:t>
            </a:r>
            <a:r>
              <a:rPr lang="en-US" sz="2400" dirty="0">
                <a:solidFill>
                  <a:schemeClr val="tx1"/>
                </a:solidFill>
              </a:rPr>
              <a:t>change or persist in </a:t>
            </a:r>
            <a:r>
              <a:rPr lang="en-US" sz="2400" dirty="0" smtClean="0">
                <a:solidFill>
                  <a:schemeClr val="tx1"/>
                </a:solidFill>
              </a:rPr>
              <a:t>behavior that is consistent with our values. </a:t>
            </a:r>
          </a:p>
          <a:p>
            <a:pPr marL="342900" indent="-342900" algn="l">
              <a:buFont typeface="Wingdings" panose="05000000000000000000" pitchFamily="2" charset="2"/>
              <a:buChar char="Ø"/>
            </a:pPr>
            <a:endParaRPr lang="en-US" sz="2400" dirty="0" smtClean="0">
              <a:solidFill>
                <a:schemeClr val="tx1"/>
              </a:solidFill>
            </a:endParaRPr>
          </a:p>
          <a:p>
            <a:pPr marL="342900" indent="-342900" algn="l">
              <a:buFont typeface="Wingdings" panose="05000000000000000000" pitchFamily="2" charset="2"/>
              <a:buChar char="Ø"/>
            </a:pPr>
            <a:r>
              <a:rPr lang="en-US" sz="2400" dirty="0" smtClean="0">
                <a:solidFill>
                  <a:schemeClr val="tx1"/>
                </a:solidFill>
              </a:rPr>
              <a:t>Acceptance and Commitment Training (</a:t>
            </a:r>
            <a:r>
              <a:rPr lang="en-US" sz="2400" dirty="0" err="1" smtClean="0">
                <a:solidFill>
                  <a:schemeClr val="tx1"/>
                </a:solidFill>
              </a:rPr>
              <a:t>ACTr</a:t>
            </a:r>
            <a:r>
              <a:rPr lang="en-US" sz="2400" dirty="0" smtClean="0">
                <a:solidFill>
                  <a:schemeClr val="tx1"/>
                </a:solidFill>
              </a:rPr>
              <a:t>) </a:t>
            </a:r>
          </a:p>
          <a:p>
            <a:pPr marL="342900" indent="-342900" algn="l">
              <a:buFont typeface="Wingdings" panose="05000000000000000000" pitchFamily="2" charset="2"/>
              <a:buChar char="Ø"/>
            </a:pPr>
            <a:endParaRPr lang="en-US" sz="2400" dirty="0">
              <a:solidFill>
                <a:schemeClr val="tx1"/>
              </a:solidFill>
            </a:endParaRPr>
          </a:p>
          <a:p>
            <a:pPr marL="342900" indent="-342900" algn="l">
              <a:buFont typeface="Wingdings" panose="05000000000000000000" pitchFamily="2" charset="2"/>
              <a:buChar char="Ø"/>
            </a:pPr>
            <a:r>
              <a:rPr lang="en-US" sz="2400" dirty="0" smtClean="0">
                <a:solidFill>
                  <a:schemeClr val="tx1"/>
                </a:solidFill>
              </a:rPr>
              <a:t>Applicability within ABA </a:t>
            </a:r>
            <a:endParaRPr lang="en-US" sz="2400" dirty="0">
              <a:solidFill>
                <a:schemeClr val="tx1"/>
              </a:solidFill>
            </a:endParaRPr>
          </a:p>
        </p:txBody>
      </p:sp>
      <p:pic>
        <p:nvPicPr>
          <p:cNvPr id="5" name="Picture 2" descr="Image result for hexaf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14" y="1963712"/>
            <a:ext cx="4262964" cy="3162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38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68" y="1968752"/>
            <a:ext cx="3833906" cy="1628887"/>
          </a:xfrm>
        </p:spPr>
        <p:txBody>
          <a:bodyPr/>
          <a:lstStyle/>
          <a:p>
            <a:pPr algn="ctr"/>
            <a:r>
              <a:rPr lang="en-US" dirty="0" smtClean="0"/>
              <a:t>Functions of Behavior</a:t>
            </a:r>
            <a:endParaRPr lang="en-US" dirty="0"/>
          </a:p>
        </p:txBody>
      </p:sp>
      <p:pic>
        <p:nvPicPr>
          <p:cNvPr id="2050" name="Picture 2" descr="Image result for functions of behavior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177" y="3266162"/>
            <a:ext cx="3901908" cy="33285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9548" y="3837482"/>
            <a:ext cx="3477718" cy="1477328"/>
          </a:xfrm>
          <a:prstGeom prst="rect">
            <a:avLst/>
          </a:prstGeom>
          <a:noFill/>
        </p:spPr>
        <p:txBody>
          <a:bodyPr wrap="square" rtlCol="0">
            <a:spAutoFit/>
          </a:bodyPr>
          <a:lstStyle/>
          <a:p>
            <a:r>
              <a:rPr lang="en-US" dirty="0">
                <a:solidFill>
                  <a:schemeClr val="bg1"/>
                </a:solidFill>
              </a:rPr>
              <a:t>A </a:t>
            </a:r>
            <a:r>
              <a:rPr lang="en-US" dirty="0" smtClean="0">
                <a:solidFill>
                  <a:schemeClr val="bg1"/>
                </a:solidFill>
              </a:rPr>
              <a:t>behavior </a:t>
            </a:r>
            <a:r>
              <a:rPr lang="en-US" dirty="0">
                <a:solidFill>
                  <a:schemeClr val="bg1"/>
                </a:solidFill>
              </a:rPr>
              <a:t>that a person </a:t>
            </a:r>
            <a:r>
              <a:rPr lang="en-US" dirty="0" smtClean="0">
                <a:solidFill>
                  <a:schemeClr val="bg1"/>
                </a:solidFill>
              </a:rPr>
              <a:t>repeatedly engages in, which serves </a:t>
            </a:r>
            <a:r>
              <a:rPr lang="en-US" dirty="0">
                <a:solidFill>
                  <a:schemeClr val="bg1"/>
                </a:solidFill>
              </a:rPr>
              <a:t>some kind of purpose or function for </a:t>
            </a:r>
            <a:r>
              <a:rPr lang="en-US" dirty="0" smtClean="0">
                <a:solidFill>
                  <a:schemeClr val="bg1"/>
                </a:solidFill>
              </a:rPr>
              <a:t>them (O’Neill et al., 1997)</a:t>
            </a:r>
            <a:endParaRPr lang="en-US" dirty="0"/>
          </a:p>
        </p:txBody>
      </p:sp>
      <p:pic>
        <p:nvPicPr>
          <p:cNvPr id="2052" name="Picture 4" descr="Image result for animated why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9985" y="-206441"/>
            <a:ext cx="3416553" cy="34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3628" y="2578401"/>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smtClean="0"/>
              <a:t>ACTr</a:t>
            </a:r>
            <a:r>
              <a:rPr lang="en-US" dirty="0" smtClean="0"/>
              <a:t> – Expanding Functions of Behavior in ABA</a:t>
            </a:r>
          </a:p>
          <a:p>
            <a:pPr algn="ctr"/>
            <a:endParaRPr lang="en-US" dirty="0" smtClean="0"/>
          </a:p>
          <a:p>
            <a:pPr algn="ctr"/>
            <a:r>
              <a:rPr lang="en-US" sz="2000" dirty="0" smtClean="0"/>
              <a:t>ACT </a:t>
            </a:r>
            <a:r>
              <a:rPr lang="en-US" sz="2000" dirty="0"/>
              <a:t>4 HFA Workshop, Szabo &amp; </a:t>
            </a:r>
            <a:r>
              <a:rPr lang="en-US" sz="2000" dirty="0" smtClean="0"/>
              <a:t>Tarbox, 2020; </a:t>
            </a:r>
            <a:r>
              <a:rPr lang="en-US" sz="2000" dirty="0"/>
              <a:t>Hoffman </a:t>
            </a:r>
            <a:r>
              <a:rPr lang="en-US" sz="2000" dirty="0" smtClean="0"/>
              <a:t>et al., </a:t>
            </a:r>
            <a:r>
              <a:rPr lang="en-US" sz="2000" dirty="0"/>
              <a:t>2016; Little </a:t>
            </a:r>
            <a:r>
              <a:rPr lang="en-US" sz="2000" dirty="0" smtClean="0"/>
              <a:t>et al., 2020; Matsuda et al., 2020. </a:t>
            </a:r>
            <a:endParaRPr lang="en-US" sz="2000" dirty="0"/>
          </a:p>
          <a:p>
            <a:pPr algn="ctr"/>
            <a:endParaRPr lang="en-US" dirty="0"/>
          </a:p>
        </p:txBody>
      </p:sp>
    </p:spTree>
    <p:extLst>
      <p:ext uri="{BB962C8B-B14F-4D97-AF65-F5344CB8AC3E}">
        <p14:creationId xmlns:p14="http://schemas.microsoft.com/office/powerpoint/2010/main" val="356583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7947"/>
          </a:xfrm>
        </p:spPr>
        <p:txBody>
          <a:bodyPr/>
          <a:lstStyle/>
          <a:p>
            <a:pPr algn="ctr"/>
            <a:r>
              <a:rPr lang="en-US" sz="3600" dirty="0" smtClean="0"/>
              <a:t>Private Events as Functions of Behavior</a:t>
            </a:r>
            <a:endParaRPr lang="en-US" sz="3600" dirty="0"/>
          </a:p>
        </p:txBody>
      </p:sp>
      <p:sp>
        <p:nvSpPr>
          <p:cNvPr id="3" name="Content Placeholder 2"/>
          <p:cNvSpPr>
            <a:spLocks noGrp="1"/>
          </p:cNvSpPr>
          <p:nvPr>
            <p:ph sz="half" idx="1"/>
          </p:nvPr>
        </p:nvSpPr>
        <p:spPr>
          <a:xfrm>
            <a:off x="1103312" y="1282535"/>
            <a:ext cx="10604006" cy="5308270"/>
          </a:xfrm>
        </p:spPr>
        <p:txBody>
          <a:bodyPr>
            <a:normAutofit/>
          </a:bodyPr>
          <a:lstStyle/>
          <a:p>
            <a:pPr marL="0" indent="0">
              <a:buNone/>
            </a:pPr>
            <a:r>
              <a:rPr lang="en-US" sz="2400" b="1" u="sng" dirty="0" smtClean="0"/>
              <a:t>Function: Experiential Avoidance</a:t>
            </a:r>
          </a:p>
          <a:p>
            <a:r>
              <a:rPr lang="en-US" sz="2400" dirty="0" smtClean="0"/>
              <a:t>Avoiding or altering form/frequency of aversive </a:t>
            </a:r>
            <a:r>
              <a:rPr lang="en-US" sz="2400" i="1" dirty="0" smtClean="0"/>
              <a:t>thoughts and feelings</a:t>
            </a:r>
            <a:r>
              <a:rPr lang="en-US" sz="2400" dirty="0"/>
              <a:t> </a:t>
            </a:r>
            <a:r>
              <a:rPr lang="en-US" dirty="0" smtClean="0"/>
              <a:t>(Hayes, Wilson et. al, 1996)</a:t>
            </a:r>
          </a:p>
          <a:p>
            <a:r>
              <a:rPr lang="en-US" sz="2400" i="1" dirty="0" smtClean="0"/>
              <a:t>Possible</a:t>
            </a:r>
            <a:r>
              <a:rPr lang="en-US" sz="2400" dirty="0" smtClean="0"/>
              <a:t> relevant frames – coordination, opposition, distinction, comparison – depends on context. </a:t>
            </a:r>
            <a:endParaRPr lang="en-US" sz="2400" dirty="0"/>
          </a:p>
          <a:p>
            <a:r>
              <a:rPr lang="en-US" sz="2400" dirty="0" smtClean="0"/>
              <a:t>Target Behavior: Avoiding short term </a:t>
            </a:r>
            <a:r>
              <a:rPr lang="en-US" sz="2400" dirty="0" smtClean="0"/>
              <a:t>aversive thoughts/feelings that lead to maladaptive functioning </a:t>
            </a:r>
            <a:endParaRPr lang="en-US" sz="2400" dirty="0"/>
          </a:p>
          <a:p>
            <a:pPr lvl="1"/>
            <a:r>
              <a:rPr lang="en-US" sz="2200" dirty="0" smtClean="0"/>
              <a:t>May result </a:t>
            </a:r>
            <a:r>
              <a:rPr lang="en-US" sz="2200" dirty="0" smtClean="0"/>
              <a:t>in less contact with large, long term </a:t>
            </a:r>
            <a:r>
              <a:rPr lang="en-US" sz="2200" dirty="0" err="1" smtClean="0"/>
              <a:t>reinforcers</a:t>
            </a:r>
            <a:endParaRPr lang="en-US" sz="2200" dirty="0" smtClean="0"/>
          </a:p>
          <a:p>
            <a:r>
              <a:rPr lang="en-US" sz="2400" dirty="0" smtClean="0"/>
              <a:t>Replacement: </a:t>
            </a:r>
            <a:endParaRPr lang="en-US" sz="2400" dirty="0" smtClean="0"/>
          </a:p>
          <a:p>
            <a:pPr lvl="1"/>
            <a:r>
              <a:rPr lang="en-US" sz="2400" dirty="0" smtClean="0"/>
              <a:t>Tolerate </a:t>
            </a:r>
            <a:r>
              <a:rPr lang="en-US" sz="2400" dirty="0"/>
              <a:t>the presence of aversive thoughts/feelings - continue to engage in constructive behaviors despite presence of aversive thoughts/feelings. </a:t>
            </a:r>
          </a:p>
          <a:p>
            <a:pPr marL="457200" lvl="1" indent="0">
              <a:buNone/>
            </a:pPr>
            <a:endParaRPr lang="en-US" dirty="0"/>
          </a:p>
        </p:txBody>
      </p:sp>
    </p:spTree>
    <p:extLst>
      <p:ext uri="{BB962C8B-B14F-4D97-AF65-F5344CB8AC3E}">
        <p14:creationId xmlns:p14="http://schemas.microsoft.com/office/powerpoint/2010/main" val="3581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87" y="250837"/>
            <a:ext cx="9404723" cy="1071777"/>
          </a:xfrm>
        </p:spPr>
        <p:txBody>
          <a:bodyPr/>
          <a:lstStyle/>
          <a:p>
            <a:pPr algn="ctr"/>
            <a:r>
              <a:rPr lang="en-US" sz="3600" dirty="0"/>
              <a:t>Private Events as Functions of Behavior</a:t>
            </a:r>
          </a:p>
        </p:txBody>
      </p:sp>
      <p:sp>
        <p:nvSpPr>
          <p:cNvPr id="3" name="Content Placeholder 2"/>
          <p:cNvSpPr>
            <a:spLocks noGrp="1"/>
          </p:cNvSpPr>
          <p:nvPr>
            <p:ph sz="half" idx="1"/>
          </p:nvPr>
        </p:nvSpPr>
        <p:spPr>
          <a:xfrm>
            <a:off x="809398" y="1140031"/>
            <a:ext cx="10604006" cy="5538355"/>
          </a:xfrm>
        </p:spPr>
        <p:txBody>
          <a:bodyPr>
            <a:normAutofit lnSpcReduction="10000"/>
          </a:bodyPr>
          <a:lstStyle/>
          <a:p>
            <a:pPr marL="0" indent="0">
              <a:buNone/>
            </a:pPr>
            <a:r>
              <a:rPr lang="en-US" sz="2400" b="1" u="sng" dirty="0" smtClean="0"/>
              <a:t>Function: Rigid Focus on Past/Future)</a:t>
            </a:r>
          </a:p>
          <a:p>
            <a:r>
              <a:rPr lang="en-US" sz="2400" dirty="0" smtClean="0"/>
              <a:t>Paying attention to things out of control – e.g. past/future; lack of present moment awareness. </a:t>
            </a:r>
          </a:p>
          <a:p>
            <a:r>
              <a:rPr lang="en-US" sz="2400" i="1" dirty="0" smtClean="0"/>
              <a:t>Possible</a:t>
            </a:r>
            <a:r>
              <a:rPr lang="en-US" sz="2400" dirty="0" smtClean="0"/>
              <a:t> relevant frames – temporal, deictic, comparison, etc. </a:t>
            </a:r>
          </a:p>
          <a:p>
            <a:pPr lvl="1"/>
            <a:r>
              <a:rPr lang="en-US" sz="2400" dirty="0" smtClean="0"/>
              <a:t>Target Behavior: Rigid attention to past/future. Inability to orient to present moment. </a:t>
            </a:r>
          </a:p>
          <a:p>
            <a:pPr lvl="1"/>
            <a:r>
              <a:rPr lang="en-US" sz="2400" dirty="0" smtClean="0"/>
              <a:t>Replacement Behaviors:  </a:t>
            </a:r>
          </a:p>
          <a:p>
            <a:pPr marL="1371600" lvl="2" indent="-457200">
              <a:buFont typeface="+mj-lt"/>
              <a:buAutoNum type="arabicPeriod"/>
            </a:pPr>
            <a:r>
              <a:rPr lang="en-US" sz="2400" dirty="0"/>
              <a:t>E</a:t>
            </a:r>
            <a:r>
              <a:rPr lang="en-US" sz="2400" dirty="0" smtClean="0"/>
              <a:t>xperience </a:t>
            </a:r>
            <a:r>
              <a:rPr lang="en-US" sz="2400" dirty="0"/>
              <a:t>environmental contingencies directly </a:t>
            </a:r>
            <a:r>
              <a:rPr lang="en-US" sz="2400" dirty="0" smtClean="0"/>
              <a:t>= engage </a:t>
            </a:r>
            <a:r>
              <a:rPr lang="en-US" sz="2400" dirty="0"/>
              <a:t>in behavior that is functional at the </a:t>
            </a:r>
            <a:r>
              <a:rPr lang="en-US" sz="2400" dirty="0" smtClean="0"/>
              <a:t>moment</a:t>
            </a:r>
            <a:r>
              <a:rPr lang="en-US" sz="2400" dirty="0"/>
              <a:t> </a:t>
            </a:r>
            <a:r>
              <a:rPr lang="en-US" sz="1900" dirty="0" smtClean="0"/>
              <a:t>(Hoffman et. al, 2016)</a:t>
            </a:r>
          </a:p>
          <a:p>
            <a:pPr marL="1371600" lvl="2" indent="-457200">
              <a:buFont typeface="+mj-lt"/>
              <a:buAutoNum type="arabicPeriod"/>
            </a:pPr>
            <a:r>
              <a:rPr lang="en-US" sz="2200" dirty="0" smtClean="0"/>
              <a:t>Attend to relevant stimuli, respond to relevant stimuli</a:t>
            </a:r>
          </a:p>
          <a:p>
            <a:pPr marL="1371600" lvl="2" indent="-457200">
              <a:buFont typeface="+mj-lt"/>
              <a:buAutoNum type="arabicPeriod"/>
            </a:pPr>
            <a:r>
              <a:rPr lang="en-US" sz="2200" dirty="0" smtClean="0"/>
              <a:t>Self management – mindfulness practice: allow a thought to pass, then bring awareness back to the present. (</a:t>
            </a:r>
            <a:r>
              <a:rPr lang="en-US" sz="1800" dirty="0" smtClean="0">
                <a:solidFill>
                  <a:prstClr val="white"/>
                </a:solidFill>
              </a:rPr>
              <a:t>ACT 4 HFA Workshop, Szabo &amp; Tarbox). </a:t>
            </a:r>
            <a:endParaRPr lang="en-US" sz="1800" dirty="0">
              <a:solidFill>
                <a:prstClr val="white"/>
              </a:solidFill>
            </a:endParaRPr>
          </a:p>
        </p:txBody>
      </p:sp>
    </p:spTree>
    <p:extLst>
      <p:ext uri="{BB962C8B-B14F-4D97-AF65-F5344CB8AC3E}">
        <p14:creationId xmlns:p14="http://schemas.microsoft.com/office/powerpoint/2010/main" val="42225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8570"/>
          </a:xfrm>
        </p:spPr>
        <p:txBody>
          <a:bodyPr/>
          <a:lstStyle/>
          <a:p>
            <a:pPr algn="ctr"/>
            <a:r>
              <a:rPr lang="en-US" sz="3600" dirty="0"/>
              <a:t>Private Events as Functions of Behavior</a:t>
            </a:r>
          </a:p>
        </p:txBody>
      </p:sp>
      <p:sp>
        <p:nvSpPr>
          <p:cNvPr id="3" name="Content Placeholder 2"/>
          <p:cNvSpPr>
            <a:spLocks noGrp="1"/>
          </p:cNvSpPr>
          <p:nvPr>
            <p:ph sz="half" idx="1"/>
          </p:nvPr>
        </p:nvSpPr>
        <p:spPr>
          <a:xfrm>
            <a:off x="646111" y="1258786"/>
            <a:ext cx="10604006" cy="5398154"/>
          </a:xfrm>
        </p:spPr>
        <p:txBody>
          <a:bodyPr>
            <a:normAutofit/>
          </a:bodyPr>
          <a:lstStyle/>
          <a:p>
            <a:pPr marL="0" indent="0">
              <a:buNone/>
            </a:pPr>
            <a:r>
              <a:rPr lang="en-US" sz="2600" b="1" u="sng" dirty="0" smtClean="0"/>
              <a:t>Function: Fusion</a:t>
            </a:r>
          </a:p>
          <a:p>
            <a:r>
              <a:rPr lang="en-US" sz="2400" dirty="0" smtClean="0"/>
              <a:t>Belief that all thoughts are true. Responses to </a:t>
            </a:r>
            <a:r>
              <a:rPr lang="en-US" sz="2400" dirty="0"/>
              <a:t>private events as if they were physical stimuli in the </a:t>
            </a:r>
            <a:r>
              <a:rPr lang="en-US" sz="2400" dirty="0" smtClean="0"/>
              <a:t>environment </a:t>
            </a:r>
            <a:r>
              <a:rPr lang="en-US" sz="1700" dirty="0" smtClean="0"/>
              <a:t>(Hoffman, et al., 2016). </a:t>
            </a:r>
          </a:p>
          <a:p>
            <a:pPr marL="0" indent="0">
              <a:buNone/>
            </a:pPr>
            <a:endParaRPr lang="en-US" sz="1700" dirty="0" smtClean="0"/>
          </a:p>
          <a:p>
            <a:r>
              <a:rPr lang="en-US" sz="2200" dirty="0" smtClean="0"/>
              <a:t>Target Behavior: Rigid rule control (e.g. “have to be right”, </a:t>
            </a:r>
            <a:r>
              <a:rPr lang="en-US" sz="2200" dirty="0" smtClean="0"/>
              <a:t>“I’m dumb”, </a:t>
            </a:r>
            <a:r>
              <a:rPr lang="en-US" sz="2200" dirty="0" smtClean="0"/>
              <a:t>this is just how it is”). </a:t>
            </a:r>
          </a:p>
          <a:p>
            <a:pPr lvl="2"/>
            <a:r>
              <a:rPr lang="en-US" sz="2200" dirty="0" smtClean="0"/>
              <a:t>Target </a:t>
            </a:r>
            <a:r>
              <a:rPr lang="en-US" sz="2200" dirty="0" err="1" smtClean="0"/>
              <a:t>bx</a:t>
            </a:r>
            <a:r>
              <a:rPr lang="en-US" sz="2200" dirty="0"/>
              <a:t> </a:t>
            </a:r>
            <a:r>
              <a:rPr lang="en-US" sz="2200" dirty="0" smtClean="0"/>
              <a:t>may include vocal responses as defined above. </a:t>
            </a:r>
          </a:p>
          <a:p>
            <a:pPr lvl="1"/>
            <a:r>
              <a:rPr lang="en-US" sz="2400" dirty="0" smtClean="0"/>
              <a:t>Replacement: </a:t>
            </a:r>
            <a:endParaRPr lang="en-US" sz="2400" dirty="0"/>
          </a:p>
          <a:p>
            <a:pPr marL="914400" lvl="1" indent="-457200">
              <a:buFont typeface="+mj-lt"/>
              <a:buAutoNum type="arabicPeriod"/>
            </a:pPr>
            <a:r>
              <a:rPr lang="en-US" sz="2400" dirty="0" smtClean="0"/>
              <a:t>Weakening rigid rule control, responding flexibly to aversive private events </a:t>
            </a:r>
            <a:r>
              <a:rPr lang="en-US" sz="1800" dirty="0" smtClean="0"/>
              <a:t>(Little et al, 2020). </a:t>
            </a:r>
          </a:p>
          <a:p>
            <a:pPr marL="914400" lvl="1" indent="-457200">
              <a:buFont typeface="+mj-lt"/>
              <a:buAutoNum type="arabicPeriod"/>
            </a:pPr>
            <a:r>
              <a:rPr lang="en-US" sz="2400" dirty="0" err="1" smtClean="0"/>
              <a:t>Defusion</a:t>
            </a:r>
            <a:r>
              <a:rPr lang="en-US" sz="2400" dirty="0" smtClean="0"/>
              <a:t>: Understand </a:t>
            </a:r>
            <a:r>
              <a:rPr lang="en-US" sz="2400" dirty="0"/>
              <a:t>that thoughts are just thoughts</a:t>
            </a:r>
            <a:r>
              <a:rPr lang="en-US" sz="2400" dirty="0" smtClean="0"/>
              <a:t>. “I’m having the thought that” </a:t>
            </a:r>
            <a:r>
              <a:rPr lang="en-US" sz="1800" dirty="0" smtClean="0"/>
              <a:t>Szabo, 2020. ACT 4 HFA Workshop, Szabo &amp; Tarbox. </a:t>
            </a:r>
            <a:endParaRPr lang="en-US" sz="1800" dirty="0"/>
          </a:p>
        </p:txBody>
      </p:sp>
    </p:spTree>
    <p:extLst>
      <p:ext uri="{BB962C8B-B14F-4D97-AF65-F5344CB8AC3E}">
        <p14:creationId xmlns:p14="http://schemas.microsoft.com/office/powerpoint/2010/main" val="7473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Private Events as Functions of Behavior</a:t>
            </a:r>
          </a:p>
        </p:txBody>
      </p:sp>
      <p:sp>
        <p:nvSpPr>
          <p:cNvPr id="3" name="Content Placeholder 2"/>
          <p:cNvSpPr>
            <a:spLocks noGrp="1"/>
          </p:cNvSpPr>
          <p:nvPr>
            <p:ph sz="half" idx="1"/>
          </p:nvPr>
        </p:nvSpPr>
        <p:spPr>
          <a:xfrm>
            <a:off x="646111" y="1580117"/>
            <a:ext cx="10604006" cy="4798564"/>
          </a:xfrm>
        </p:spPr>
        <p:txBody>
          <a:bodyPr>
            <a:normAutofit/>
          </a:bodyPr>
          <a:lstStyle/>
          <a:p>
            <a:pPr marL="0" indent="0">
              <a:buNone/>
            </a:pPr>
            <a:r>
              <a:rPr lang="en-US" sz="2400" b="1" u="sng" dirty="0" smtClean="0"/>
              <a:t>Function: Unclear/Lack of Values</a:t>
            </a:r>
          </a:p>
          <a:p>
            <a:r>
              <a:rPr lang="en-US" sz="2400" dirty="0" smtClean="0"/>
              <a:t>Unclear values/direction, lack of awareness or understanding of values </a:t>
            </a:r>
          </a:p>
          <a:p>
            <a:r>
              <a:rPr lang="en-US" sz="2200" dirty="0" smtClean="0"/>
              <a:t>Target Behavior: Lack of control of verbally constructed long term </a:t>
            </a:r>
            <a:r>
              <a:rPr lang="en-US" sz="2200" dirty="0" err="1" smtClean="0"/>
              <a:t>reinforcers</a:t>
            </a:r>
            <a:r>
              <a:rPr lang="en-US" sz="2200" dirty="0" smtClean="0"/>
              <a:t> (Values); inability to tact direction or purpose. </a:t>
            </a:r>
          </a:p>
          <a:p>
            <a:pPr lvl="1"/>
            <a:r>
              <a:rPr lang="en-US" sz="2400" dirty="0" smtClean="0"/>
              <a:t>Replacement: </a:t>
            </a:r>
          </a:p>
          <a:p>
            <a:pPr lvl="2"/>
            <a:r>
              <a:rPr lang="en-US" sz="2200" dirty="0" smtClean="0"/>
              <a:t>Engage with rules for purpose to access potent delayed </a:t>
            </a:r>
            <a:r>
              <a:rPr lang="en-US" sz="2200" dirty="0" err="1" smtClean="0"/>
              <a:t>reinforcers</a:t>
            </a:r>
            <a:r>
              <a:rPr lang="en-US" sz="2200" dirty="0" smtClean="0"/>
              <a:t>. </a:t>
            </a:r>
          </a:p>
          <a:p>
            <a:pPr lvl="2"/>
            <a:r>
              <a:rPr lang="en-US" sz="2200" dirty="0" smtClean="0"/>
              <a:t>Presence of </a:t>
            </a:r>
            <a:r>
              <a:rPr lang="en-US" sz="2200" dirty="0" err="1" smtClean="0"/>
              <a:t>augmentals</a:t>
            </a:r>
            <a:r>
              <a:rPr lang="en-US" sz="2200" dirty="0" smtClean="0"/>
              <a:t> </a:t>
            </a:r>
            <a:r>
              <a:rPr lang="en-US" sz="1800" dirty="0" smtClean="0"/>
              <a:t>(see </a:t>
            </a:r>
            <a:r>
              <a:rPr lang="en-US" sz="1800" dirty="0" err="1" smtClean="0"/>
              <a:t>Torneke</a:t>
            </a:r>
            <a:r>
              <a:rPr lang="en-US" sz="1800" dirty="0" smtClean="0"/>
              <a:t> et al. 2008). </a:t>
            </a:r>
          </a:p>
          <a:p>
            <a:pPr lvl="2"/>
            <a:r>
              <a:rPr lang="en-US" sz="2200" dirty="0"/>
              <a:t>Knowing values, engaging in behaviors that bring us closer to values. </a:t>
            </a:r>
            <a:endParaRPr lang="en-US" sz="2200" dirty="0" smtClean="0"/>
          </a:p>
          <a:p>
            <a:pPr marL="457200" lvl="1" indent="0" algn="r">
              <a:buNone/>
            </a:pPr>
            <a:r>
              <a:rPr lang="en-US" sz="1800" dirty="0" smtClean="0"/>
              <a:t>ACT 4 HFA Workshop, Szabo &amp; Tarbox, 2020</a:t>
            </a:r>
            <a:endParaRPr lang="en-US" sz="1800" dirty="0"/>
          </a:p>
        </p:txBody>
      </p:sp>
    </p:spTree>
    <p:extLst>
      <p:ext uri="{BB962C8B-B14F-4D97-AF65-F5344CB8AC3E}">
        <p14:creationId xmlns:p14="http://schemas.microsoft.com/office/powerpoint/2010/main" val="36620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u="sng" dirty="0" smtClean="0"/>
              <a:t>Abstract: </a:t>
            </a:r>
            <a:r>
              <a:rPr lang="en-US" sz="2400" dirty="0" smtClean="0"/>
              <a:t/>
            </a:r>
            <a:br>
              <a:rPr lang="en-US" sz="2400" dirty="0" smtClean="0"/>
            </a:br>
            <a:r>
              <a:rPr lang="en-US" sz="2400" dirty="0" smtClean="0"/>
              <a:t/>
            </a:r>
            <a:br>
              <a:rPr lang="en-US" sz="2400" dirty="0" smtClean="0"/>
            </a:br>
            <a:r>
              <a:rPr lang="en-US" sz="2800" dirty="0" smtClean="0"/>
              <a:t>Moving </a:t>
            </a:r>
            <a:r>
              <a:rPr lang="en-US" sz="2800" dirty="0"/>
              <a:t>forward with an examination of behavioral functions from an ACT perspective, while understanding the role of relational framing and transformation of stimulus functions, can better equip behavior analysts to effectively address complex </a:t>
            </a:r>
            <a:r>
              <a:rPr lang="en-US" sz="2800" dirty="0" smtClean="0"/>
              <a:t>maladaptive covert verbal behavior leading to maladaptive overt behavior</a:t>
            </a:r>
            <a:r>
              <a:rPr lang="en-US" sz="2800" dirty="0"/>
              <a:t>. This may be one way that behavior analysts can move towards a more comprehensive analysis of behavior, and may result in more effective interventions for socially significant change.</a:t>
            </a:r>
          </a:p>
        </p:txBody>
      </p:sp>
    </p:spTree>
    <p:extLst>
      <p:ext uri="{BB962C8B-B14F-4D97-AF65-F5344CB8AC3E}">
        <p14:creationId xmlns:p14="http://schemas.microsoft.com/office/powerpoint/2010/main" val="2481094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03312" y="1389413"/>
            <a:ext cx="10604006" cy="48669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u="sng" dirty="0" smtClean="0"/>
              <a:t>Function: Self as Content</a:t>
            </a:r>
            <a:r>
              <a:rPr lang="en-US" sz="2400" dirty="0" smtClean="0"/>
              <a:t> </a:t>
            </a:r>
          </a:p>
          <a:p>
            <a:r>
              <a:rPr lang="en-US" sz="2200" dirty="0" smtClean="0"/>
              <a:t>Inflexible perspective taking. Thinking about oneself </a:t>
            </a:r>
            <a:r>
              <a:rPr lang="en-US" sz="2200" i="1" dirty="0" smtClean="0"/>
              <a:t>or another person </a:t>
            </a:r>
            <a:r>
              <a:rPr lang="en-US" sz="2200" dirty="0" smtClean="0"/>
              <a:t>as only being a certain way, or being defined by a certain facet</a:t>
            </a:r>
            <a:r>
              <a:rPr lang="en-US" sz="2200" dirty="0"/>
              <a:t> </a:t>
            </a:r>
            <a:r>
              <a:rPr lang="en-US" sz="1800" dirty="0" smtClean="0"/>
              <a:t>(i.e. conceptualized self; Hoffman et. al, 2016)</a:t>
            </a:r>
          </a:p>
          <a:p>
            <a:pPr marL="0" indent="0">
              <a:buNone/>
            </a:pPr>
            <a:endParaRPr lang="en-US" sz="1800" dirty="0" smtClean="0"/>
          </a:p>
          <a:p>
            <a:pPr lvl="1"/>
            <a:r>
              <a:rPr lang="en-US" sz="2200" dirty="0" smtClean="0"/>
              <a:t>Target Behavior: Rigid rules regarding “who” self or others is/are. </a:t>
            </a:r>
          </a:p>
          <a:p>
            <a:pPr lvl="1"/>
            <a:r>
              <a:rPr lang="en-US" sz="2200" dirty="0" smtClean="0"/>
              <a:t>Replacement: Flexible perspective taking – deictic frames. I-YOU, NOW-THEN, HERE-THERE. </a:t>
            </a:r>
          </a:p>
          <a:p>
            <a:pPr marL="457200" lvl="1" indent="0">
              <a:buNone/>
            </a:pPr>
            <a:r>
              <a:rPr lang="en-US" sz="2200" dirty="0" smtClean="0"/>
              <a:t>(Szabo</a:t>
            </a:r>
            <a:r>
              <a:rPr lang="en-US" sz="2200" dirty="0"/>
              <a:t>, 2020. ACT 4 HFA Workshop, Szabo &amp; </a:t>
            </a:r>
            <a:r>
              <a:rPr lang="en-US" sz="2200" dirty="0" smtClean="0"/>
              <a:t>Tarbox). </a:t>
            </a:r>
          </a:p>
          <a:p>
            <a:pPr lvl="1"/>
            <a:r>
              <a:rPr lang="en-US" sz="2200" dirty="0" smtClean="0"/>
              <a:t>General </a:t>
            </a:r>
            <a:r>
              <a:rPr lang="en-US" sz="2200" dirty="0"/>
              <a:t>p</a:t>
            </a:r>
            <a:r>
              <a:rPr lang="en-US" sz="2200" dirty="0" smtClean="0"/>
              <a:t>erspective taking </a:t>
            </a:r>
          </a:p>
          <a:p>
            <a:pPr lvl="1"/>
            <a:r>
              <a:rPr lang="en-US" sz="2200" dirty="0" smtClean="0"/>
              <a:t>E.g. Self as context: I am different “people” in different contexts and can shift in an adaptive way. </a:t>
            </a:r>
          </a:p>
        </p:txBody>
      </p:sp>
      <p:sp>
        <p:nvSpPr>
          <p:cNvPr id="5" name="Title 1"/>
          <p:cNvSpPr txBox="1">
            <a:spLocks/>
          </p:cNvSpPr>
          <p:nvPr/>
        </p:nvSpPr>
        <p:spPr>
          <a:xfrm>
            <a:off x="798511" y="6051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t>Private Events as Functions of Behavior</a:t>
            </a:r>
          </a:p>
        </p:txBody>
      </p:sp>
    </p:spTree>
    <p:extLst>
      <p:ext uri="{BB962C8B-B14F-4D97-AF65-F5344CB8AC3E}">
        <p14:creationId xmlns:p14="http://schemas.microsoft.com/office/powerpoint/2010/main" val="37831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03312" y="1531917"/>
            <a:ext cx="10604006" cy="4724421"/>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rgbClr val="1E5155">
                  <a:lumMod val="40000"/>
                  <a:lumOff val="60000"/>
                </a:srgbClr>
              </a:buClr>
              <a:buNone/>
            </a:pPr>
            <a:r>
              <a:rPr lang="en-US" sz="2800" b="1" u="sng" dirty="0" smtClean="0">
                <a:solidFill>
                  <a:prstClr val="white"/>
                </a:solidFill>
              </a:rPr>
              <a:t>Function: Lack of Committed Action</a:t>
            </a:r>
          </a:p>
          <a:p>
            <a:pPr marL="0" indent="0">
              <a:buClr>
                <a:srgbClr val="1E5155">
                  <a:lumMod val="40000"/>
                  <a:lumOff val="60000"/>
                </a:srgbClr>
              </a:buClr>
              <a:buNone/>
            </a:pPr>
            <a:endParaRPr lang="en-US" sz="2400" b="1" u="sng" dirty="0" smtClean="0">
              <a:solidFill>
                <a:prstClr val="white"/>
              </a:solidFill>
            </a:endParaRPr>
          </a:p>
          <a:p>
            <a:pPr>
              <a:buClr>
                <a:srgbClr val="1E5155">
                  <a:lumMod val="40000"/>
                  <a:lumOff val="60000"/>
                </a:srgbClr>
              </a:buClr>
            </a:pPr>
            <a:r>
              <a:rPr lang="en-US" sz="2400" dirty="0" smtClean="0">
                <a:solidFill>
                  <a:prstClr val="white"/>
                </a:solidFill>
              </a:rPr>
              <a:t>Inability or lack of motivation to engage in adaptive actions required to contact long term </a:t>
            </a:r>
            <a:r>
              <a:rPr lang="en-US" sz="2400" dirty="0" err="1" smtClean="0">
                <a:solidFill>
                  <a:prstClr val="white"/>
                </a:solidFill>
              </a:rPr>
              <a:t>reinforcers</a:t>
            </a:r>
            <a:r>
              <a:rPr lang="en-US" sz="2400" dirty="0" smtClean="0">
                <a:solidFill>
                  <a:prstClr val="white"/>
                </a:solidFill>
              </a:rPr>
              <a:t>. </a:t>
            </a:r>
          </a:p>
          <a:p>
            <a:pPr>
              <a:buClr>
                <a:srgbClr val="1E5155">
                  <a:lumMod val="40000"/>
                  <a:lumOff val="60000"/>
                </a:srgbClr>
              </a:buClr>
            </a:pPr>
            <a:endParaRPr lang="en-US" sz="2400" dirty="0">
              <a:solidFill>
                <a:prstClr val="white"/>
              </a:solidFill>
            </a:endParaRPr>
          </a:p>
          <a:p>
            <a:pPr>
              <a:buClr>
                <a:srgbClr val="1E5155">
                  <a:lumMod val="40000"/>
                  <a:lumOff val="60000"/>
                </a:srgbClr>
              </a:buClr>
            </a:pPr>
            <a:r>
              <a:rPr lang="en-US" sz="2400" dirty="0" smtClean="0">
                <a:solidFill>
                  <a:prstClr val="white"/>
                </a:solidFill>
              </a:rPr>
              <a:t>Target Behavior: Inaction, inability to identify, or refusal to engage in, adaptive behaviors necessary to contact long term goal. </a:t>
            </a:r>
            <a:endParaRPr lang="en-US" sz="2400" dirty="0">
              <a:solidFill>
                <a:prstClr val="white"/>
              </a:solidFill>
            </a:endParaRPr>
          </a:p>
          <a:p>
            <a:pPr>
              <a:buClr>
                <a:srgbClr val="1E5155">
                  <a:lumMod val="40000"/>
                  <a:lumOff val="60000"/>
                </a:srgbClr>
              </a:buClr>
            </a:pPr>
            <a:r>
              <a:rPr lang="en-US" sz="2400" dirty="0" smtClean="0">
                <a:solidFill>
                  <a:prstClr val="white"/>
                </a:solidFill>
              </a:rPr>
              <a:t>Replacement behaviors:</a:t>
            </a:r>
          </a:p>
          <a:p>
            <a:pPr lvl="1">
              <a:buClr>
                <a:srgbClr val="1E5155">
                  <a:lumMod val="40000"/>
                  <a:lumOff val="60000"/>
                </a:srgbClr>
              </a:buClr>
            </a:pPr>
            <a:r>
              <a:rPr lang="en-US" sz="2400" dirty="0" smtClean="0">
                <a:solidFill>
                  <a:prstClr val="white"/>
                </a:solidFill>
              </a:rPr>
              <a:t> Identification of behaviors that will aid client in reaching long term goal</a:t>
            </a:r>
          </a:p>
          <a:p>
            <a:pPr lvl="1">
              <a:buClr>
                <a:srgbClr val="1E5155">
                  <a:lumMod val="40000"/>
                  <a:lumOff val="60000"/>
                </a:srgbClr>
              </a:buClr>
            </a:pPr>
            <a:r>
              <a:rPr lang="en-US" sz="2400" dirty="0" smtClean="0">
                <a:solidFill>
                  <a:prstClr val="white"/>
                </a:solidFill>
              </a:rPr>
              <a:t>Presence of </a:t>
            </a:r>
            <a:r>
              <a:rPr lang="en-US" sz="2400" dirty="0" err="1" smtClean="0">
                <a:solidFill>
                  <a:prstClr val="white"/>
                </a:solidFill>
              </a:rPr>
              <a:t>augmentals</a:t>
            </a:r>
            <a:r>
              <a:rPr lang="en-US" sz="2400" dirty="0" smtClean="0">
                <a:solidFill>
                  <a:prstClr val="white"/>
                </a:solidFill>
              </a:rPr>
              <a:t> </a:t>
            </a:r>
          </a:p>
          <a:p>
            <a:pPr lvl="1">
              <a:buClr>
                <a:srgbClr val="1E5155">
                  <a:lumMod val="40000"/>
                  <a:lumOff val="60000"/>
                </a:srgbClr>
              </a:buClr>
            </a:pPr>
            <a:r>
              <a:rPr lang="en-US" sz="2400" dirty="0" smtClean="0">
                <a:solidFill>
                  <a:prstClr val="white"/>
                </a:solidFill>
              </a:rPr>
              <a:t>Engagement with behaviors that will move client towards values</a:t>
            </a:r>
          </a:p>
          <a:p>
            <a:pPr lvl="1">
              <a:buClr>
                <a:srgbClr val="1E5155">
                  <a:lumMod val="40000"/>
                  <a:lumOff val="60000"/>
                </a:srgbClr>
              </a:buClr>
            </a:pPr>
            <a:r>
              <a:rPr lang="en-US" sz="2400" dirty="0" smtClean="0">
                <a:solidFill>
                  <a:prstClr val="white"/>
                </a:solidFill>
              </a:rPr>
              <a:t>Ability to access reinforcement by engagement in these behaviors.</a:t>
            </a:r>
          </a:p>
          <a:p>
            <a:pPr marL="3657600" lvl="8" indent="0" algn="r">
              <a:buClr>
                <a:srgbClr val="1E5155">
                  <a:lumMod val="40000"/>
                  <a:lumOff val="60000"/>
                </a:srgbClr>
              </a:buClr>
              <a:buNone/>
            </a:pPr>
            <a:r>
              <a:rPr lang="en-US" sz="2000" dirty="0" smtClean="0">
                <a:solidFill>
                  <a:prstClr val="white"/>
                </a:solidFill>
              </a:rPr>
              <a:t>(Hoffman et. al, 2016) </a:t>
            </a:r>
          </a:p>
        </p:txBody>
      </p:sp>
      <p:sp>
        <p:nvSpPr>
          <p:cNvPr id="5" name="Title 1"/>
          <p:cNvSpPr txBox="1">
            <a:spLocks/>
          </p:cNvSpPr>
          <p:nvPr/>
        </p:nvSpPr>
        <p:spPr>
          <a:xfrm>
            <a:off x="798511" y="6051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rgbClr val="EBEBEB"/>
                </a:solidFill>
              </a:rPr>
              <a:t>Private Events as Functions of Behavior</a:t>
            </a:r>
          </a:p>
        </p:txBody>
      </p:sp>
    </p:spTree>
    <p:extLst>
      <p:ext uri="{BB962C8B-B14F-4D97-AF65-F5344CB8AC3E}">
        <p14:creationId xmlns:p14="http://schemas.microsoft.com/office/powerpoint/2010/main" val="17829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7" y="419100"/>
            <a:ext cx="8347756" cy="919843"/>
          </a:xfrm>
        </p:spPr>
        <p:txBody>
          <a:bodyPr/>
          <a:lstStyle/>
          <a:p>
            <a:r>
              <a:rPr lang="en-US" sz="3200" dirty="0" smtClean="0"/>
              <a:t>Towards FA of Indirect </a:t>
            </a:r>
            <a:r>
              <a:rPr lang="en-US" sz="3200" dirty="0"/>
              <a:t>A</a:t>
            </a:r>
            <a:r>
              <a:rPr lang="en-US" sz="3200" dirty="0" smtClean="0"/>
              <a:t>cting Functions</a:t>
            </a:r>
            <a:endParaRPr lang="en-US" sz="3200" dirty="0"/>
          </a:p>
        </p:txBody>
      </p:sp>
      <p:sp>
        <p:nvSpPr>
          <p:cNvPr id="3" name="Text Placeholder 2"/>
          <p:cNvSpPr>
            <a:spLocks noGrp="1"/>
          </p:cNvSpPr>
          <p:nvPr>
            <p:ph type="body" sz="half" idx="2"/>
          </p:nvPr>
        </p:nvSpPr>
        <p:spPr>
          <a:xfrm>
            <a:off x="1154954" y="1063416"/>
            <a:ext cx="8825659" cy="5370041"/>
          </a:xfrm>
        </p:spPr>
        <p:txBody>
          <a:bodyPr>
            <a:noAutofit/>
          </a:bodyPr>
          <a:lstStyle/>
          <a:p>
            <a:pPr marL="342900" indent="-342900">
              <a:buFont typeface="Arial" panose="020B0604020202020204" pitchFamily="34" charset="0"/>
              <a:buChar char="•"/>
            </a:pPr>
            <a:r>
              <a:rPr lang="en-US" sz="2000"/>
              <a:t>F</a:t>
            </a:r>
            <a:r>
              <a:rPr lang="en-US" sz="2000" smtClean="0"/>
              <a:t>unctional analysis </a:t>
            </a:r>
            <a:r>
              <a:rPr lang="en-US" sz="2000" dirty="0" smtClean="0"/>
              <a:t>consistent </a:t>
            </a:r>
            <a:r>
              <a:rPr lang="en-US" sz="2000" dirty="0"/>
              <a:t>with established ABA practices</a:t>
            </a:r>
            <a:r>
              <a:rPr lang="en-US" sz="2000" dirty="0" smtClean="0"/>
              <a:t>.</a:t>
            </a:r>
          </a:p>
          <a:p>
            <a:pPr marL="285750" indent="-285750">
              <a:buFont typeface="Arial" panose="020B0604020202020204" pitchFamily="34" charset="0"/>
              <a:buChar char="•"/>
            </a:pPr>
            <a:r>
              <a:rPr lang="en-US" sz="2000" dirty="0" smtClean="0"/>
              <a:t>Utilize known </a:t>
            </a:r>
            <a:r>
              <a:rPr lang="en-US" sz="2000" dirty="0"/>
              <a:t>ABA assessment methods, and applying those methods to indirect acting functions in an ABA </a:t>
            </a:r>
            <a:r>
              <a:rPr lang="en-US" sz="2000" dirty="0" smtClean="0"/>
              <a:t>context</a:t>
            </a:r>
            <a:endParaRPr lang="en-US" sz="2000" dirty="0"/>
          </a:p>
          <a:p>
            <a:pPr marL="285750" indent="-285750">
              <a:buFont typeface="Arial" panose="020B0604020202020204" pitchFamily="34" charset="0"/>
              <a:buChar char="•"/>
            </a:pPr>
            <a:r>
              <a:rPr lang="en-US" sz="2000" dirty="0"/>
              <a:t>P</a:t>
            </a:r>
            <a:r>
              <a:rPr lang="en-US" sz="2000" dirty="0" smtClean="0"/>
              <a:t>roposed </a:t>
            </a:r>
            <a:r>
              <a:rPr lang="en-US" sz="2000" dirty="0"/>
              <a:t>methods are thoroughly in line with behavior analytic practice </a:t>
            </a:r>
            <a:endParaRPr lang="en-US" sz="2000" dirty="0" smtClean="0"/>
          </a:p>
          <a:p>
            <a:pPr marL="285750" indent="-285750">
              <a:buFont typeface="Arial" panose="020B0604020202020204" pitchFamily="34" charset="0"/>
              <a:buChar char="•"/>
            </a:pPr>
            <a:r>
              <a:rPr lang="en-US" sz="2000" dirty="0" smtClean="0"/>
              <a:t>If direct </a:t>
            </a:r>
            <a:r>
              <a:rPr lang="en-US" sz="2000" dirty="0"/>
              <a:t>acting contingencies have been minimally effective or ineffective, the behavior analyst would conduct a descriptive functional assessment </a:t>
            </a:r>
            <a:r>
              <a:rPr lang="en-US" sz="2000" dirty="0" smtClean="0"/>
              <a:t>= hypothesized IA functions</a:t>
            </a:r>
            <a:r>
              <a:rPr lang="en-US" sz="2000" dirty="0"/>
              <a:t>. </a:t>
            </a:r>
            <a:endParaRPr lang="en-US" sz="2000" dirty="0" smtClean="0"/>
          </a:p>
          <a:p>
            <a:pPr marL="285750" indent="-285750">
              <a:buFont typeface="Arial" panose="020B0604020202020204" pitchFamily="34" charset="0"/>
              <a:buChar char="•"/>
            </a:pPr>
            <a:r>
              <a:rPr lang="en-US" sz="2000" dirty="0" smtClean="0"/>
              <a:t>Then FA:</a:t>
            </a:r>
          </a:p>
          <a:p>
            <a:pPr marL="742950" lvl="1" indent="-285750">
              <a:buFont typeface="Arial" panose="020B0604020202020204" pitchFamily="34" charset="0"/>
              <a:buChar char="•"/>
            </a:pPr>
            <a:r>
              <a:rPr lang="en-US" sz="2000" dirty="0"/>
              <a:t>P</a:t>
            </a:r>
            <a:r>
              <a:rPr lang="en-US" sz="2000" dirty="0" smtClean="0"/>
              <a:t>resent establishing </a:t>
            </a:r>
            <a:r>
              <a:rPr lang="en-US" sz="2000" dirty="0"/>
              <a:t>operations (EO) in the form of vocal stimuli (statements) which, based on the hypothesized function, would result in vocal behavior that would affirm or refute the hypothesized function.</a:t>
            </a:r>
          </a:p>
        </p:txBody>
      </p:sp>
    </p:spTree>
    <p:extLst>
      <p:ext uri="{BB962C8B-B14F-4D97-AF65-F5344CB8AC3E}">
        <p14:creationId xmlns:p14="http://schemas.microsoft.com/office/powerpoint/2010/main" val="30380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Intervention</a:t>
            </a:r>
            <a:r>
              <a:rPr lang="en-US" dirty="0" smtClean="0"/>
              <a:t> </a:t>
            </a:r>
            <a:endParaRPr lang="en-US" dirty="0"/>
          </a:p>
        </p:txBody>
      </p:sp>
      <p:pic>
        <p:nvPicPr>
          <p:cNvPr id="1026" name="Picture 2" descr="Image result for thriving adolescent louise ha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42" y="1423888"/>
            <a:ext cx="33337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riving adolescent louise ha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182" y="1668863"/>
            <a:ext cx="4220818" cy="4263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nect PS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690" y="3118757"/>
            <a:ext cx="3760504" cy="120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4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im curriculum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92" y="679572"/>
            <a:ext cx="5815380" cy="55532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95393" y="1413933"/>
            <a:ext cx="5316856" cy="2677656"/>
          </a:xfrm>
          <a:prstGeom prst="rect">
            <a:avLst/>
          </a:prstGeom>
        </p:spPr>
        <p:txBody>
          <a:bodyPr wrap="square">
            <a:spAutoFit/>
          </a:bodyPr>
          <a:lstStyle/>
          <a:p>
            <a:pPr marL="342900" indent="-342900">
              <a:buFont typeface="Arial" panose="020B0604020202020204" pitchFamily="34" charset="0"/>
              <a:buChar char="•"/>
            </a:pPr>
            <a:r>
              <a:rPr lang="en-US" sz="2400" dirty="0" smtClean="0"/>
              <a:t>Dixon &amp; </a:t>
            </a:r>
            <a:r>
              <a:rPr lang="en-US" sz="2400" dirty="0" err="1" smtClean="0"/>
              <a:t>Paliliunas</a:t>
            </a:r>
            <a:r>
              <a:rPr lang="en-US" sz="2400" dirty="0" smtClean="0"/>
              <a:t>, 2017</a:t>
            </a:r>
          </a:p>
          <a:p>
            <a:pPr marL="342900" indent="-342900">
              <a:buFont typeface="Arial" panose="020B0604020202020204" pitchFamily="34" charset="0"/>
              <a:buChar char="•"/>
            </a:pPr>
            <a:r>
              <a:rPr lang="en-US" sz="2400" dirty="0" smtClean="0"/>
              <a:t>Use of ABA, Mindfulness &amp; ACT</a:t>
            </a:r>
          </a:p>
          <a:p>
            <a:pPr marL="342900" indent="-342900">
              <a:buFont typeface="Arial" panose="020B0604020202020204" pitchFamily="34" charset="0"/>
              <a:buChar char="•"/>
            </a:pPr>
            <a:r>
              <a:rPr lang="en-US" sz="2400" dirty="0" smtClean="0"/>
              <a:t>Includes daily lessons</a:t>
            </a:r>
          </a:p>
          <a:p>
            <a:pPr marL="342900" indent="-342900">
              <a:buFont typeface="Arial" panose="020B0604020202020204" pitchFamily="34" charset="0"/>
              <a:buChar char="•"/>
            </a:pPr>
            <a:r>
              <a:rPr lang="en-US" sz="2400" dirty="0" smtClean="0"/>
              <a:t>Data recording sheets specific to the curriculum</a:t>
            </a:r>
          </a:p>
          <a:p>
            <a:pPr marL="342900" indent="-342900">
              <a:buFont typeface="Arial" panose="020B0604020202020204" pitchFamily="34" charset="0"/>
              <a:buChar char="•"/>
            </a:pPr>
            <a:r>
              <a:rPr lang="en-US" sz="2400" dirty="0" smtClean="0"/>
              <a:t>Simple assessment to identify psychological flexibility - CPFQ </a:t>
            </a:r>
            <a:endParaRPr lang="en-US" sz="2400" dirty="0"/>
          </a:p>
        </p:txBody>
      </p:sp>
    </p:spTree>
    <p:extLst>
      <p:ext uri="{BB962C8B-B14F-4D97-AF65-F5344CB8AC3E}">
        <p14:creationId xmlns:p14="http://schemas.microsoft.com/office/powerpoint/2010/main" val="359596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 &amp; Intervention </a:t>
            </a:r>
            <a:endParaRPr lang="en-US" dirty="0"/>
          </a:p>
        </p:txBody>
      </p:sp>
      <p:pic>
        <p:nvPicPr>
          <p:cNvPr id="1026" name="Picture 2" descr="Derived Relational Responding Applications for Learners wi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079" y="1508166"/>
            <a:ext cx="3233651" cy="4619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ied Behavior Analysis of Language and Cognition: Core Concep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990" y="1374692"/>
            <a:ext cx="33337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68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092" y="295729"/>
            <a:ext cx="8825659" cy="965616"/>
          </a:xfrm>
        </p:spPr>
        <p:txBody>
          <a:bodyPr/>
          <a:lstStyle/>
          <a:p>
            <a:pPr algn="ctr"/>
            <a:r>
              <a:rPr lang="en-US" dirty="0" smtClean="0"/>
              <a:t>Intervention</a:t>
            </a:r>
            <a:endParaRPr lang="en-US" dirty="0"/>
          </a:p>
        </p:txBody>
      </p:sp>
      <p:sp>
        <p:nvSpPr>
          <p:cNvPr id="3" name="Text Placeholder 2"/>
          <p:cNvSpPr>
            <a:spLocks noGrp="1"/>
          </p:cNvSpPr>
          <p:nvPr>
            <p:ph type="body" sz="half" idx="2"/>
          </p:nvPr>
        </p:nvSpPr>
        <p:spPr>
          <a:xfrm>
            <a:off x="945092" y="1261346"/>
            <a:ext cx="9035521" cy="1383884"/>
          </a:xfrm>
        </p:spPr>
        <p:txBody>
          <a:bodyPr>
            <a:normAutofit/>
          </a:bodyPr>
          <a:lstStyle/>
          <a:p>
            <a:pPr marL="457200" indent="-457200">
              <a:buFont typeface="Arial" panose="020B0604020202020204" pitchFamily="34" charset="0"/>
              <a:buChar char="•"/>
            </a:pPr>
            <a:r>
              <a:rPr lang="en-US" sz="2800" dirty="0" smtClean="0"/>
              <a:t>Don’t skip direct contingency management</a:t>
            </a:r>
          </a:p>
          <a:p>
            <a:pPr marL="457200" indent="-457200">
              <a:buFont typeface="Arial" panose="020B0604020202020204" pitchFamily="34" charset="0"/>
              <a:buChar char="•"/>
            </a:pPr>
            <a:r>
              <a:rPr lang="en-US" sz="2800" dirty="0"/>
              <a:t>I</a:t>
            </a:r>
            <a:r>
              <a:rPr lang="en-US" sz="2800" dirty="0" smtClean="0"/>
              <a:t>ndividualized Treatment </a:t>
            </a:r>
          </a:p>
          <a:p>
            <a:pPr marL="285750" indent="-285750">
              <a:buFont typeface="Arial" panose="020B0604020202020204" pitchFamily="34" charset="0"/>
              <a:buChar char="•"/>
            </a:pP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937990290"/>
              </p:ext>
            </p:extLst>
          </p:nvPr>
        </p:nvGraphicFramePr>
        <p:xfrm>
          <a:off x="1551213" y="295728"/>
          <a:ext cx="9095013" cy="6550083"/>
        </p:xfrm>
        <a:graphic>
          <a:graphicData uri="http://schemas.openxmlformats.org/drawingml/2006/table">
            <a:tbl>
              <a:tblPr>
                <a:tableStyleId>{5C22544A-7EE6-4342-B048-85BDC9FD1C3A}</a:tableStyleId>
              </a:tblPr>
              <a:tblGrid>
                <a:gridCol w="4524423"/>
                <a:gridCol w="4570590"/>
              </a:tblGrid>
              <a:tr h="570578">
                <a:tc gridSpan="2">
                  <a:txBody>
                    <a:bodyPr/>
                    <a:lstStyle/>
                    <a:p>
                      <a:pPr marL="0" marR="0" algn="ctr">
                        <a:lnSpc>
                          <a:spcPct val="150000"/>
                        </a:lnSpc>
                        <a:spcBef>
                          <a:spcPts val="0"/>
                        </a:spcBef>
                        <a:spcAft>
                          <a:spcPts val="0"/>
                        </a:spcAft>
                      </a:pPr>
                      <a:r>
                        <a:rPr lang="en-US" sz="2000" dirty="0" err="1">
                          <a:effectLst/>
                        </a:rPr>
                        <a:t>Defusion</a:t>
                      </a:r>
                      <a:r>
                        <a:rPr lang="en-US" sz="2000" dirty="0">
                          <a:effectLst/>
                        </a:rPr>
                        <a:t> – Noticing thoughts</a:t>
                      </a:r>
                      <a:endParaRPr lang="en-US" sz="2000" dirty="0">
                        <a:effectLst/>
                        <a:latin typeface="Arial" panose="020B0604020202020204" pitchFamily="34" charset="0"/>
                        <a:ea typeface="Arial" panose="020B0604020202020204" pitchFamily="34" charset="0"/>
                      </a:endParaRPr>
                    </a:p>
                  </a:txBody>
                  <a:tcPr marL="59481" marR="59481" marT="59481" marB="59481"/>
                </a:tc>
                <a:tc hMerge="1">
                  <a:txBody>
                    <a:bodyPr/>
                    <a:lstStyle/>
                    <a:p>
                      <a:endParaRPr lang="en-US"/>
                    </a:p>
                  </a:txBody>
                  <a:tcPr/>
                </a:tc>
              </a:tr>
              <a:tr h="1233996">
                <a:tc>
                  <a:txBody>
                    <a:bodyPr/>
                    <a:lstStyle/>
                    <a:p>
                      <a:pPr marL="0" marR="0">
                        <a:lnSpc>
                          <a:spcPct val="150000"/>
                        </a:lnSpc>
                        <a:spcBef>
                          <a:spcPts val="0"/>
                        </a:spcBef>
                        <a:spcAft>
                          <a:spcPts val="0"/>
                        </a:spcAft>
                      </a:pPr>
                      <a:r>
                        <a:rPr lang="en-US" sz="1400" dirty="0">
                          <a:effectLst/>
                        </a:rPr>
                        <a:t>Antecedent</a:t>
                      </a:r>
                      <a:endParaRPr lang="en-US" sz="1400" dirty="0">
                        <a:effectLst/>
                        <a:latin typeface="Arial" panose="020B0604020202020204" pitchFamily="34" charset="0"/>
                        <a:ea typeface="Arial" panose="020B0604020202020204" pitchFamily="34" charset="0"/>
                      </a:endParaRPr>
                    </a:p>
                  </a:txBody>
                  <a:tcPr marL="59481" marR="59481" marT="59481" marB="59481"/>
                </a:tc>
                <a:tc>
                  <a:txBody>
                    <a:bodyPr/>
                    <a:lstStyle/>
                    <a:p>
                      <a:pPr marL="0" marR="0">
                        <a:lnSpc>
                          <a:spcPct val="115000"/>
                        </a:lnSpc>
                        <a:spcBef>
                          <a:spcPts val="0"/>
                        </a:spcBef>
                        <a:spcAft>
                          <a:spcPts val="0"/>
                        </a:spcAft>
                      </a:pPr>
                      <a:r>
                        <a:rPr lang="en-US" sz="1400" dirty="0">
                          <a:effectLst/>
                        </a:rPr>
                        <a:t>Naturally occurring during the session, capture opportunity and present Vocal </a:t>
                      </a:r>
                      <a:r>
                        <a:rPr lang="en-US" sz="1400" dirty="0" err="1">
                          <a:effectLst/>
                        </a:rPr>
                        <a:t>Sd</a:t>
                      </a:r>
                      <a:r>
                        <a:rPr lang="en-US" sz="1400" dirty="0">
                          <a:effectLst/>
                        </a:rPr>
                        <a:t>: "Let's notice some of our thoughts right now. Tell me something that your mind is telling you." </a:t>
                      </a:r>
                      <a:endParaRPr lang="en-US" sz="1400" dirty="0">
                        <a:effectLst/>
                        <a:latin typeface="Arial" panose="020B0604020202020204" pitchFamily="34" charset="0"/>
                        <a:ea typeface="Arial" panose="020B0604020202020204" pitchFamily="34" charset="0"/>
                      </a:endParaRPr>
                    </a:p>
                  </a:txBody>
                  <a:tcPr marL="59481" marR="59481" marT="59481" marB="59481"/>
                </a:tc>
              </a:tr>
              <a:tr h="1233996">
                <a:tc>
                  <a:txBody>
                    <a:bodyPr/>
                    <a:lstStyle/>
                    <a:p>
                      <a:pPr marL="0" marR="0">
                        <a:lnSpc>
                          <a:spcPct val="150000"/>
                        </a:lnSpc>
                        <a:spcBef>
                          <a:spcPts val="0"/>
                        </a:spcBef>
                        <a:spcAft>
                          <a:spcPts val="0"/>
                        </a:spcAft>
                      </a:pPr>
                      <a:r>
                        <a:rPr lang="en-US" sz="1400" dirty="0">
                          <a:effectLst/>
                        </a:rPr>
                        <a:t>Prompt:  </a:t>
                      </a:r>
                      <a:endParaRPr lang="en-US" sz="1400" dirty="0">
                        <a:effectLst/>
                        <a:latin typeface="Arial" panose="020B0604020202020204" pitchFamily="34" charset="0"/>
                        <a:ea typeface="Arial" panose="020B0604020202020204" pitchFamily="34" charset="0"/>
                      </a:endParaRPr>
                    </a:p>
                  </a:txBody>
                  <a:tcPr marL="59481" marR="59481" marT="59481" marB="59481"/>
                </a:tc>
                <a:tc>
                  <a:txBody>
                    <a:bodyPr/>
                    <a:lstStyle/>
                    <a:p>
                      <a:pPr marL="0" marR="0">
                        <a:lnSpc>
                          <a:spcPct val="115000"/>
                        </a:lnSpc>
                        <a:spcBef>
                          <a:spcPts val="0"/>
                        </a:spcBef>
                        <a:spcAft>
                          <a:spcPts val="0"/>
                        </a:spcAft>
                      </a:pPr>
                      <a:r>
                        <a:rPr lang="en-US" sz="1400" dirty="0">
                          <a:effectLst/>
                        </a:rPr>
                        <a:t>Current prompt: Full vocal prompt for saying "my mind is telling me" and prompt to say why his mind might be telling him the thought. (Client should independently identify what the thought is).</a:t>
                      </a:r>
                      <a:endParaRPr lang="en-US" sz="1400" dirty="0">
                        <a:effectLst/>
                        <a:latin typeface="Arial" panose="020B0604020202020204" pitchFamily="34" charset="0"/>
                        <a:ea typeface="Arial" panose="020B0604020202020204" pitchFamily="34" charset="0"/>
                      </a:endParaRPr>
                    </a:p>
                  </a:txBody>
                  <a:tcPr marL="59481" marR="59481" marT="59481" marB="59481"/>
                </a:tc>
              </a:tr>
              <a:tr h="1669419">
                <a:tc>
                  <a:txBody>
                    <a:bodyPr/>
                    <a:lstStyle/>
                    <a:p>
                      <a:pPr marL="0" marR="0">
                        <a:lnSpc>
                          <a:spcPct val="150000"/>
                        </a:lnSpc>
                        <a:spcBef>
                          <a:spcPts val="0"/>
                        </a:spcBef>
                        <a:spcAft>
                          <a:spcPts val="0"/>
                        </a:spcAft>
                      </a:pPr>
                      <a:r>
                        <a:rPr lang="en-US" sz="1400">
                          <a:effectLst/>
                        </a:rPr>
                        <a:t>Behavior:</a:t>
                      </a:r>
                      <a:endParaRPr lang="en-US" sz="1400">
                        <a:effectLst/>
                        <a:latin typeface="Arial" panose="020B0604020202020204" pitchFamily="34" charset="0"/>
                        <a:ea typeface="Arial" panose="020B0604020202020204" pitchFamily="34" charset="0"/>
                      </a:endParaRPr>
                    </a:p>
                  </a:txBody>
                  <a:tcPr marL="59481" marR="59481" marT="59481" marB="59481"/>
                </a:tc>
                <a:tc>
                  <a:txBody>
                    <a:bodyPr/>
                    <a:lstStyle/>
                    <a:p>
                      <a:pPr marL="0" marR="0">
                        <a:lnSpc>
                          <a:spcPct val="115000"/>
                        </a:lnSpc>
                        <a:spcBef>
                          <a:spcPts val="0"/>
                        </a:spcBef>
                        <a:spcAft>
                          <a:spcPts val="0"/>
                        </a:spcAft>
                      </a:pPr>
                      <a:r>
                        <a:rPr lang="en-US" sz="1400" dirty="0">
                          <a:effectLst/>
                        </a:rPr>
                        <a:t>Client </a:t>
                      </a:r>
                      <a:r>
                        <a:rPr lang="en-US" sz="1400" dirty="0" smtClean="0">
                          <a:effectLst/>
                        </a:rPr>
                        <a:t>vocally</a:t>
                      </a:r>
                      <a:r>
                        <a:rPr lang="en-US" sz="1400" baseline="0" dirty="0" smtClean="0">
                          <a:effectLst/>
                        </a:rPr>
                        <a:t> expresses statement such as “</a:t>
                      </a:r>
                      <a:r>
                        <a:rPr lang="en-US" sz="1400" dirty="0" smtClean="0">
                          <a:effectLst/>
                        </a:rPr>
                        <a:t>My </a:t>
                      </a:r>
                      <a:r>
                        <a:rPr lang="en-US" sz="1400" dirty="0">
                          <a:effectLst/>
                        </a:rPr>
                        <a:t>mind is telling </a:t>
                      </a:r>
                      <a:r>
                        <a:rPr lang="en-US" sz="1400" dirty="0" smtClean="0">
                          <a:effectLst/>
                        </a:rPr>
                        <a:t>me”, “I </a:t>
                      </a:r>
                      <a:r>
                        <a:rPr lang="en-US" sz="1400" dirty="0">
                          <a:effectLst/>
                        </a:rPr>
                        <a:t>noticed that I had the </a:t>
                      </a:r>
                      <a:r>
                        <a:rPr lang="en-US" sz="1400" dirty="0" smtClean="0">
                          <a:effectLst/>
                        </a:rPr>
                        <a:t>thought”, “I noticed”, “my </a:t>
                      </a:r>
                      <a:r>
                        <a:rPr lang="en-US" sz="1400" dirty="0">
                          <a:effectLst/>
                        </a:rPr>
                        <a:t>mind </a:t>
                      </a:r>
                      <a:r>
                        <a:rPr lang="en-US" sz="1400" dirty="0" smtClean="0">
                          <a:effectLst/>
                        </a:rPr>
                        <a:t>said”, </a:t>
                      </a:r>
                      <a:r>
                        <a:rPr lang="en-US" sz="1400" dirty="0">
                          <a:effectLst/>
                        </a:rPr>
                        <a:t>etc.) to </a:t>
                      </a:r>
                      <a:r>
                        <a:rPr lang="en-US" sz="1400" dirty="0" smtClean="0">
                          <a:effectLst/>
                        </a:rPr>
                        <a:t>state </a:t>
                      </a:r>
                      <a:r>
                        <a:rPr lang="en-US" sz="1400" dirty="0">
                          <a:effectLst/>
                        </a:rPr>
                        <a:t>that </a:t>
                      </a:r>
                      <a:r>
                        <a:rPr lang="en-US" sz="1400" dirty="0" smtClean="0">
                          <a:effectLst/>
                        </a:rPr>
                        <a:t>1.</a:t>
                      </a:r>
                      <a:r>
                        <a:rPr lang="en-US" sz="1400" baseline="0" dirty="0" smtClean="0">
                          <a:effectLst/>
                        </a:rPr>
                        <a:t> T</a:t>
                      </a:r>
                      <a:r>
                        <a:rPr lang="en-US" sz="1400" dirty="0" smtClean="0">
                          <a:effectLst/>
                        </a:rPr>
                        <a:t>hey </a:t>
                      </a:r>
                      <a:r>
                        <a:rPr lang="en-US" sz="1400" dirty="0">
                          <a:effectLst/>
                        </a:rPr>
                        <a:t>noticed a </a:t>
                      </a:r>
                      <a:r>
                        <a:rPr lang="en-US" sz="1400" dirty="0" smtClean="0">
                          <a:effectLst/>
                        </a:rPr>
                        <a:t>thought: </a:t>
                      </a:r>
                      <a:r>
                        <a:rPr lang="en-US" sz="1400" dirty="0">
                          <a:effectLst/>
                        </a:rPr>
                        <a:t>(1dt) </a:t>
                      </a:r>
                      <a:r>
                        <a:rPr lang="en-US" sz="1400" dirty="0" smtClean="0">
                          <a:effectLst/>
                        </a:rPr>
                        <a:t>2. what </a:t>
                      </a:r>
                      <a:r>
                        <a:rPr lang="en-US" sz="1400" dirty="0">
                          <a:effectLst/>
                        </a:rPr>
                        <a:t>that thought is (1dt) and </a:t>
                      </a:r>
                      <a:r>
                        <a:rPr lang="en-US" sz="1400" dirty="0" smtClean="0">
                          <a:effectLst/>
                        </a:rPr>
                        <a:t>3. Why </a:t>
                      </a:r>
                      <a:r>
                        <a:rPr lang="en-US" sz="1400" dirty="0">
                          <a:effectLst/>
                        </a:rPr>
                        <a:t>his mind might tell him that thought (1dt). Score 3 total discrete trials per presentation. </a:t>
                      </a:r>
                      <a:endParaRPr lang="en-US" sz="1400" dirty="0">
                        <a:effectLst/>
                        <a:latin typeface="Arial" panose="020B0604020202020204" pitchFamily="34" charset="0"/>
                        <a:ea typeface="Arial" panose="020B0604020202020204" pitchFamily="34" charset="0"/>
                      </a:endParaRPr>
                    </a:p>
                  </a:txBody>
                  <a:tcPr marL="59481" marR="59481" marT="59481" marB="59481"/>
                </a:tc>
              </a:tr>
              <a:tr h="1669419">
                <a:tc>
                  <a:txBody>
                    <a:bodyPr/>
                    <a:lstStyle/>
                    <a:p>
                      <a:pPr marL="0" marR="0">
                        <a:lnSpc>
                          <a:spcPct val="150000"/>
                        </a:lnSpc>
                        <a:spcBef>
                          <a:spcPts val="0"/>
                        </a:spcBef>
                        <a:spcAft>
                          <a:spcPts val="0"/>
                        </a:spcAft>
                      </a:pPr>
                      <a:r>
                        <a:rPr lang="en-US" sz="1400">
                          <a:effectLst/>
                        </a:rPr>
                        <a:t>Consequence:</a:t>
                      </a:r>
                      <a:endParaRPr lang="en-US" sz="1400">
                        <a:effectLst/>
                        <a:latin typeface="Arial" panose="020B0604020202020204" pitchFamily="34" charset="0"/>
                        <a:ea typeface="Arial" panose="020B0604020202020204" pitchFamily="34" charset="0"/>
                      </a:endParaRPr>
                    </a:p>
                  </a:txBody>
                  <a:tcPr marL="59481" marR="59481" marT="59481" marB="59481"/>
                </a:tc>
                <a:tc>
                  <a:txBody>
                    <a:bodyPr/>
                    <a:lstStyle/>
                    <a:p>
                      <a:pPr marL="0" marR="0">
                        <a:lnSpc>
                          <a:spcPct val="115000"/>
                        </a:lnSpc>
                        <a:spcBef>
                          <a:spcPts val="0"/>
                        </a:spcBef>
                        <a:spcAft>
                          <a:spcPts val="0"/>
                        </a:spcAft>
                      </a:pPr>
                      <a:r>
                        <a:rPr lang="en-US" sz="1400" dirty="0">
                          <a:effectLst/>
                        </a:rPr>
                        <a:t>Correct: FR1 Descriptive praise - e.g. “I love how you told me your mind was telling you this is a bad idea!”</a:t>
                      </a:r>
                    </a:p>
                    <a:p>
                      <a:pPr marL="0" marR="0">
                        <a:lnSpc>
                          <a:spcPct val="115000"/>
                        </a:lnSpc>
                        <a:spcBef>
                          <a:spcPts val="0"/>
                        </a:spcBef>
                        <a:spcAft>
                          <a:spcPts val="0"/>
                        </a:spcAft>
                      </a:pPr>
                      <a:r>
                        <a:rPr lang="en-US" sz="1400" dirty="0">
                          <a:effectLst/>
                        </a:rPr>
                        <a:t>Incorrect: Model sample thoughts that therapist is having, reiterate </a:t>
                      </a:r>
                      <a:r>
                        <a:rPr lang="en-US" sz="1400" dirty="0" err="1">
                          <a:effectLst/>
                        </a:rPr>
                        <a:t>Sd</a:t>
                      </a:r>
                      <a:r>
                        <a:rPr lang="en-US" sz="1400" dirty="0">
                          <a:effectLst/>
                        </a:rPr>
                        <a:t> and give full vocal prompting for all steps, have client repeat. </a:t>
                      </a:r>
                      <a:endParaRPr lang="en-US" sz="1400" dirty="0">
                        <a:effectLst/>
                        <a:latin typeface="Arial" panose="020B0604020202020204" pitchFamily="34" charset="0"/>
                        <a:ea typeface="Arial" panose="020B0604020202020204" pitchFamily="34" charset="0"/>
                      </a:endParaRPr>
                    </a:p>
                  </a:txBody>
                  <a:tcPr marL="59481" marR="59481" marT="59481" marB="59481"/>
                </a:tc>
              </a:tr>
            </a:tbl>
          </a:graphicData>
        </a:graphic>
      </p:graphicFrame>
    </p:spTree>
    <p:extLst>
      <p:ext uri="{BB962C8B-B14F-4D97-AF65-F5344CB8AC3E}">
        <p14:creationId xmlns:p14="http://schemas.microsoft.com/office/powerpoint/2010/main" val="22248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10" y="346665"/>
            <a:ext cx="8825659" cy="665813"/>
          </a:xfrm>
        </p:spPr>
        <p:txBody>
          <a:bodyPr/>
          <a:lstStyle/>
          <a:p>
            <a:r>
              <a:rPr lang="en-US" dirty="0" smtClean="0"/>
              <a:t>References </a:t>
            </a:r>
            <a:endParaRPr lang="en-US" dirty="0"/>
          </a:p>
        </p:txBody>
      </p:sp>
      <p:sp>
        <p:nvSpPr>
          <p:cNvPr id="3" name="Text Placeholder 2"/>
          <p:cNvSpPr>
            <a:spLocks noGrp="1"/>
          </p:cNvSpPr>
          <p:nvPr>
            <p:ph type="body" sz="half" idx="2"/>
          </p:nvPr>
        </p:nvSpPr>
        <p:spPr>
          <a:xfrm>
            <a:off x="629588" y="1379095"/>
            <a:ext cx="9351026" cy="5096656"/>
          </a:xfrm>
        </p:spPr>
        <p:txBody>
          <a:bodyPr>
            <a:normAutofit lnSpcReduction="10000"/>
          </a:bodyPr>
          <a:lstStyle/>
          <a:p>
            <a:r>
              <a:rPr lang="en-US" dirty="0"/>
              <a:t>Dixon, M.R. &amp; </a:t>
            </a:r>
            <a:r>
              <a:rPr lang="en-US" dirty="0" err="1"/>
              <a:t>Paliliunas</a:t>
            </a:r>
            <a:r>
              <a:rPr lang="en-US" dirty="0"/>
              <a:t>, D. (2017).  </a:t>
            </a:r>
            <a:r>
              <a:rPr lang="en-US" i="1" dirty="0"/>
              <a:t>AIM: A behavior analytic curriculum for social-emotional development in children. </a:t>
            </a:r>
            <a:r>
              <a:rPr lang="en-US" dirty="0"/>
              <a:t>Carbondale, IL: Shawnee Scientific Press</a:t>
            </a:r>
            <a:r>
              <a:rPr lang="en-US" dirty="0" smtClean="0"/>
              <a:t>.</a:t>
            </a:r>
          </a:p>
          <a:p>
            <a:r>
              <a:rPr lang="en-US" dirty="0"/>
              <a:t>Dixon, M.R. &amp; Stanley, C.R. (2020). Relational Frame Theory: Basic Relational </a:t>
            </a:r>
            <a:r>
              <a:rPr lang="en-US" dirty="0" err="1"/>
              <a:t>Operants</a:t>
            </a:r>
            <a:r>
              <a:rPr lang="en-US" dirty="0"/>
              <a:t>. In M. </a:t>
            </a:r>
            <a:r>
              <a:rPr lang="en-US" dirty="0" err="1"/>
              <a:t>Fryling</a:t>
            </a:r>
            <a:r>
              <a:rPr lang="en-US" dirty="0"/>
              <a:t>, R.A. </a:t>
            </a:r>
            <a:r>
              <a:rPr lang="en-US" dirty="0" err="1"/>
              <a:t>Rehfeldt</a:t>
            </a:r>
            <a:r>
              <a:rPr lang="en-US" dirty="0"/>
              <a:t>, J. Tarbox, &amp; L. Hayes (Eds.), </a:t>
            </a:r>
            <a:r>
              <a:rPr lang="en-US" i="1" dirty="0"/>
              <a:t>Applied Behavior Analysis of Language &amp; Cognition. Core Concepts and Principles for Practitioners</a:t>
            </a:r>
            <a:r>
              <a:rPr lang="en-US" dirty="0"/>
              <a:t> (pp. 174 – 197). Oakland, CA: Context Press. </a:t>
            </a:r>
          </a:p>
          <a:p>
            <a:r>
              <a:rPr lang="en-US" dirty="0"/>
              <a:t>Hayes, L. L., &amp; </a:t>
            </a:r>
            <a:r>
              <a:rPr lang="en-US" dirty="0" err="1"/>
              <a:t>Ciarrochi</a:t>
            </a:r>
            <a:r>
              <a:rPr lang="en-US" dirty="0"/>
              <a:t>, J. (2015). </a:t>
            </a:r>
            <a:r>
              <a:rPr lang="en-US" i="1" dirty="0"/>
              <a:t>The Thriving Adolescent: Using Acceptance and Commitment Therapy and Positive Psychology to Help Teens Manage Emotions, Achieve Goals, and Build Connection. </a:t>
            </a:r>
            <a:r>
              <a:rPr lang="en-US" dirty="0"/>
              <a:t>Oakland, CA: New Harbinger. </a:t>
            </a:r>
            <a:endParaRPr lang="en-US" dirty="0" smtClean="0"/>
          </a:p>
          <a:p>
            <a:r>
              <a:rPr lang="en-US" dirty="0"/>
              <a:t>Hayes, S. C., Wilson, K. G., Gifford, E. V., </a:t>
            </a:r>
            <a:r>
              <a:rPr lang="en-US" dirty="0" err="1"/>
              <a:t>Follette</a:t>
            </a:r>
            <a:r>
              <a:rPr lang="en-US" dirty="0"/>
              <a:t>, V. M., &amp; </a:t>
            </a:r>
            <a:r>
              <a:rPr lang="en-US" dirty="0" err="1"/>
              <a:t>Strosahl</a:t>
            </a:r>
            <a:r>
              <a:rPr lang="en-US" dirty="0"/>
              <a:t>, K. (1996). Experiential avoidance and behavioral disorders: a functional dimensional approach to diagnosis and treatment. </a:t>
            </a:r>
            <a:r>
              <a:rPr lang="en-US" i="1" dirty="0"/>
              <a:t>Journal of Consulting and Clinical Psychology, 64</a:t>
            </a:r>
            <a:r>
              <a:rPr lang="en-US" dirty="0"/>
              <a:t>, 1152–1168. doi:</a:t>
            </a:r>
            <a:r>
              <a:rPr lang="en-US" u="sng" dirty="0">
                <a:hlinkClick r:id="rId3"/>
              </a:rPr>
              <a:t>10.1037/0022-006X.64.6.1152</a:t>
            </a:r>
            <a:r>
              <a:rPr lang="en-US" dirty="0"/>
              <a:t>.</a:t>
            </a:r>
            <a:endParaRPr lang="en-US" dirty="0" smtClean="0"/>
          </a:p>
          <a:p>
            <a:r>
              <a:rPr lang="en-US" dirty="0"/>
              <a:t>Hoffmann, A. N., Contreras, B. P., Clay, C. J., &amp; </a:t>
            </a:r>
            <a:r>
              <a:rPr lang="en-US" dirty="0" err="1"/>
              <a:t>Twohig</a:t>
            </a:r>
            <a:r>
              <a:rPr lang="en-US" dirty="0"/>
              <a:t>, M. P. (2016). Acceptance and commitment therapy for individuals with disabilities: A behavior analytic strategy for addressing private events in challenging behavior. </a:t>
            </a:r>
            <a:r>
              <a:rPr lang="en-US" i="1" dirty="0"/>
              <a:t>Behavior Analysis in Practice, 9</a:t>
            </a:r>
            <a:r>
              <a:rPr lang="en-US" dirty="0"/>
              <a:t>, 14–24</a:t>
            </a:r>
            <a:r>
              <a:rPr lang="en-US" dirty="0" smtClean="0"/>
              <a:t>.</a:t>
            </a:r>
            <a:endParaRPr lang="en-US" dirty="0"/>
          </a:p>
        </p:txBody>
      </p:sp>
    </p:spTree>
    <p:extLst>
      <p:ext uri="{BB962C8B-B14F-4D97-AF65-F5344CB8AC3E}">
        <p14:creationId xmlns:p14="http://schemas.microsoft.com/office/powerpoint/2010/main" val="1012412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10" y="346665"/>
            <a:ext cx="8825659" cy="665813"/>
          </a:xfrm>
        </p:spPr>
        <p:txBody>
          <a:bodyPr/>
          <a:lstStyle/>
          <a:p>
            <a:r>
              <a:rPr lang="en-US" dirty="0" smtClean="0"/>
              <a:t>References </a:t>
            </a:r>
            <a:endParaRPr lang="en-US" dirty="0"/>
          </a:p>
        </p:txBody>
      </p:sp>
      <p:sp>
        <p:nvSpPr>
          <p:cNvPr id="3" name="Text Placeholder 2"/>
          <p:cNvSpPr>
            <a:spLocks noGrp="1"/>
          </p:cNvSpPr>
          <p:nvPr>
            <p:ph type="body" sz="half" idx="2"/>
          </p:nvPr>
        </p:nvSpPr>
        <p:spPr>
          <a:xfrm>
            <a:off x="629588" y="1379095"/>
            <a:ext cx="9351026" cy="5096656"/>
          </a:xfrm>
        </p:spPr>
        <p:txBody>
          <a:bodyPr>
            <a:normAutofit/>
          </a:bodyPr>
          <a:lstStyle/>
          <a:p>
            <a:r>
              <a:rPr lang="en-US" dirty="0" smtClean="0"/>
              <a:t>Little, A., Tarbox, J., </a:t>
            </a:r>
            <a:r>
              <a:rPr lang="en-US" dirty="0" err="1" smtClean="0"/>
              <a:t>Alzaabi</a:t>
            </a:r>
            <a:r>
              <a:rPr lang="en-US" dirty="0" smtClean="0"/>
              <a:t>, K. (2020). Using Acceptance and Commitment Training to Enhance the Effectiveness of Behavioral Skills Training. </a:t>
            </a:r>
            <a:r>
              <a:rPr lang="en-US" i="1" dirty="0" smtClean="0"/>
              <a:t>Journal of Contextual Behavioral Science, 16, </a:t>
            </a:r>
            <a:r>
              <a:rPr lang="en-US" dirty="0" smtClean="0"/>
              <a:t>9 – 16. </a:t>
            </a:r>
          </a:p>
          <a:p>
            <a:r>
              <a:rPr lang="en-US" dirty="0" smtClean="0"/>
              <a:t>Matsuda, K., Garcia, Y., </a:t>
            </a:r>
            <a:r>
              <a:rPr lang="en-US" dirty="0" err="1" smtClean="0"/>
              <a:t>Catagnus</a:t>
            </a:r>
            <a:r>
              <a:rPr lang="en-US" dirty="0" smtClean="0"/>
              <a:t>, R., &amp; Brandt., J. A. (2020). </a:t>
            </a:r>
            <a:r>
              <a:rPr lang="en-US" dirty="0"/>
              <a:t>Can Behavior Analysis Help Us Understand and Reduce Racism</a:t>
            </a:r>
            <a:r>
              <a:rPr lang="en-US" dirty="0" smtClean="0"/>
              <a:t>? Behavior Analysis in Practice, https</a:t>
            </a:r>
            <a:r>
              <a:rPr lang="en-US" dirty="0"/>
              <a:t>://</a:t>
            </a:r>
            <a:r>
              <a:rPr lang="en-US" dirty="0" smtClean="0"/>
              <a:t>doi.org/10.1007/s40617-020-00411-4.</a:t>
            </a:r>
            <a:endParaRPr lang="en-US" dirty="0"/>
          </a:p>
          <a:p>
            <a:r>
              <a:rPr lang="en-US" dirty="0"/>
              <a:t>A review of the Current Literature</a:t>
            </a:r>
            <a:endParaRPr lang="en-US" dirty="0" smtClean="0"/>
          </a:p>
          <a:p>
            <a:r>
              <a:rPr lang="en-US" dirty="0" err="1" smtClean="0"/>
              <a:t>Rehfeldt</a:t>
            </a:r>
            <a:r>
              <a:rPr lang="en-US" dirty="0" smtClean="0"/>
              <a:t>, R.A. &amp; Barnes-Holmes, Y. (2009)</a:t>
            </a:r>
            <a:r>
              <a:rPr lang="en-US" i="1" dirty="0" smtClean="0"/>
              <a:t>. Derived Relational Responding. Applications for Learners with Autism and other Developmental Disabilities. </a:t>
            </a:r>
            <a:r>
              <a:rPr lang="en-US" dirty="0" smtClean="0"/>
              <a:t>Oakland, CA: New Harbinger. </a:t>
            </a:r>
          </a:p>
          <a:p>
            <a:r>
              <a:rPr lang="en-US" dirty="0" err="1" smtClean="0"/>
              <a:t>Törneke</a:t>
            </a:r>
            <a:r>
              <a:rPr lang="en-US" dirty="0" smtClean="0"/>
              <a:t>, N., Luciano, C., &amp; Salas, S. V. (2008). Rule-governed behavior and psychological problems. </a:t>
            </a:r>
            <a:r>
              <a:rPr lang="en-US" i="1" dirty="0" smtClean="0"/>
              <a:t>International Journal of Psychology &amp; Psychological Therapy, 8</a:t>
            </a:r>
            <a:r>
              <a:rPr lang="en-US" dirty="0" smtClean="0"/>
              <a:t>(2), 141–156.</a:t>
            </a:r>
          </a:p>
          <a:p>
            <a:r>
              <a:rPr lang="en-US" dirty="0" err="1" smtClean="0"/>
              <a:t>Tzabo</a:t>
            </a:r>
            <a:r>
              <a:rPr lang="en-US" dirty="0" smtClean="0"/>
              <a:t>, T., &amp; Tarbox, C. (2020). ACT for High Functioning Autism Workshop. Connections Behavior Planning. </a:t>
            </a:r>
          </a:p>
        </p:txBody>
      </p:sp>
    </p:spTree>
    <p:extLst>
      <p:ext uri="{BB962C8B-B14F-4D97-AF65-F5344CB8AC3E}">
        <p14:creationId xmlns:p14="http://schemas.microsoft.com/office/powerpoint/2010/main" val="120657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1F34B-93F5-46C0-9BEC-B1A8D55008B4}"/>
              </a:ext>
            </a:extLst>
          </p:cNvPr>
          <p:cNvSpPr>
            <a:spLocks noGrp="1"/>
          </p:cNvSpPr>
          <p:nvPr>
            <p:ph type="title"/>
          </p:nvPr>
        </p:nvSpPr>
        <p:spPr/>
        <p:txBody>
          <a:bodyPr/>
          <a:lstStyle/>
          <a:p>
            <a:pPr algn="ctr"/>
            <a:r>
              <a:rPr lang="en-US" dirty="0" smtClean="0"/>
              <a:t>ACT </a:t>
            </a:r>
            <a:endParaRPr lang="en-US" dirty="0"/>
          </a:p>
        </p:txBody>
      </p:sp>
      <p:sp>
        <p:nvSpPr>
          <p:cNvPr id="3" name="Text Placeholder 2">
            <a:extLst>
              <a:ext uri="{FF2B5EF4-FFF2-40B4-BE49-F238E27FC236}">
                <a16:creationId xmlns:a16="http://schemas.microsoft.com/office/drawing/2014/main" xmlns="" id="{381FDC16-3D69-48AD-B08B-ED28A10640C1}"/>
              </a:ext>
            </a:extLst>
          </p:cNvPr>
          <p:cNvSpPr>
            <a:spLocks noGrp="1"/>
          </p:cNvSpPr>
          <p:nvPr>
            <p:ph type="body" sz="quarter" idx="18"/>
          </p:nvPr>
        </p:nvSpPr>
        <p:spPr>
          <a:xfrm>
            <a:off x="479685" y="2895600"/>
            <a:ext cx="4124865" cy="2855913"/>
          </a:xfrm>
        </p:spPr>
        <p:txBody>
          <a:bodyPr/>
          <a:lstStyle/>
          <a:p>
            <a:r>
              <a:rPr lang="en-US" dirty="0" smtClean="0"/>
              <a:t>Acceptance and Commitment</a:t>
            </a:r>
            <a:endParaRPr lang="en-US" dirty="0"/>
          </a:p>
        </p:txBody>
      </p:sp>
      <p:pic>
        <p:nvPicPr>
          <p:cNvPr id="10" name="Picture Placeholder 25" descr="Rock pebbles stacked on top of each other&#10;">
            <a:extLst>
              <a:ext uri="{FF2B5EF4-FFF2-40B4-BE49-F238E27FC236}">
                <a16:creationId xmlns:a16="http://schemas.microsoft.com/office/drawing/2014/main" xmlns="" id="{BDCF608A-9254-4801-8B1F-A7AA58FE590D}"/>
              </a:ext>
            </a:extLst>
          </p:cNvPr>
          <p:cNvPicPr>
            <a:picLocks noGrp="1" noChangeAspect="1"/>
          </p:cNvPicPr>
          <p:nvPr>
            <p:ph type="pic" sz="quarter" idx="26"/>
          </p:nvPr>
        </p:nvPicPr>
        <p:blipFill>
          <a:blip r:embed="rId3" cstate="screen">
            <a:extLst>
              <a:ext uri="{28A0092B-C50C-407E-A947-70E740481C1C}">
                <a14:useLocalDpi xmlns:a14="http://schemas.microsoft.com/office/drawing/2010/main"/>
              </a:ext>
            </a:extLst>
          </a:blip>
          <a:srcRect/>
          <a:stretch>
            <a:fillRect/>
          </a:stretch>
        </p:blipFill>
        <p:spPr>
          <a:xfrm>
            <a:off x="1009450" y="3366601"/>
            <a:ext cx="2719405" cy="2719405"/>
          </a:xfrm>
        </p:spPr>
      </p:pic>
      <p:graphicFrame>
        <p:nvGraphicFramePr>
          <p:cNvPr id="11" name="Diagram 10"/>
          <p:cNvGraphicFramePr/>
          <p:nvPr>
            <p:extLst>
              <p:ext uri="{D42A27DB-BD31-4B8C-83A1-F6EECF244321}">
                <p14:modId xmlns:p14="http://schemas.microsoft.com/office/powerpoint/2010/main" val="2322720078"/>
              </p:ext>
            </p:extLst>
          </p:nvPr>
        </p:nvGraphicFramePr>
        <p:xfrm>
          <a:off x="4468482" y="66733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28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02BD4693-F972-4F11-918B-A5A88EC18D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5CA557-9F07-44A9-92C3-4D60694C90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EC19334B-0944-4959-95EF-306748FCCF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21" y="-130606"/>
            <a:ext cx="9404723" cy="1400530"/>
          </a:xfrm>
        </p:spPr>
        <p:txBody>
          <a:bodyPr/>
          <a:lstStyle/>
          <a:p>
            <a:pPr algn="ctr"/>
            <a:r>
              <a:rPr lang="en-US" dirty="0" smtClean="0"/>
              <a:t/>
            </a:r>
            <a:br>
              <a:rPr lang="en-US" dirty="0" smtClean="0"/>
            </a:br>
            <a:r>
              <a:rPr lang="en-US" dirty="0" smtClean="0"/>
              <a:t>Relational Frame Theory</a:t>
            </a:r>
            <a:r>
              <a:rPr lang="en-US" dirty="0"/>
              <a:t/>
            </a:r>
            <a:br>
              <a:rPr lang="en-US" dirty="0"/>
            </a:br>
            <a:endParaRPr lang="en-US" dirty="0"/>
          </a:p>
        </p:txBody>
      </p:sp>
      <p:pic>
        <p:nvPicPr>
          <p:cNvPr id="3" name="Picture 2"/>
          <p:cNvPicPr>
            <a:picLocks noChangeAspect="1"/>
          </p:cNvPicPr>
          <p:nvPr/>
        </p:nvPicPr>
        <p:blipFill>
          <a:blip r:embed="rId3"/>
          <a:stretch>
            <a:fillRect/>
          </a:stretch>
        </p:blipFill>
        <p:spPr>
          <a:xfrm>
            <a:off x="6610663" y="2067211"/>
            <a:ext cx="5266750" cy="3950063"/>
          </a:xfrm>
          <a:prstGeom prst="rect">
            <a:avLst/>
          </a:prstGeom>
        </p:spPr>
      </p:pic>
      <p:sp>
        <p:nvSpPr>
          <p:cNvPr id="4" name="Rectangle 3"/>
          <p:cNvSpPr/>
          <p:nvPr/>
        </p:nvSpPr>
        <p:spPr>
          <a:xfrm>
            <a:off x="289810" y="2364859"/>
            <a:ext cx="6096000" cy="3354765"/>
          </a:xfrm>
          <a:prstGeom prst="rect">
            <a:avLst/>
          </a:prstGeom>
        </p:spPr>
        <p:txBody>
          <a:bodyPr>
            <a:spAutoFit/>
          </a:bodyPr>
          <a:lstStyle/>
          <a:p>
            <a:pPr fontAlgn="base"/>
            <a:r>
              <a:rPr lang="en-US" sz="2200" dirty="0" smtClean="0"/>
              <a:t>Steve Hayes, ACBS: </a:t>
            </a:r>
          </a:p>
          <a:p>
            <a:pPr fontAlgn="base"/>
            <a:endParaRPr lang="en-US" sz="2200" dirty="0"/>
          </a:p>
          <a:p>
            <a:pPr fontAlgn="base"/>
            <a:r>
              <a:rPr lang="en-US" sz="2200" dirty="0" smtClean="0"/>
              <a:t>“The </a:t>
            </a:r>
            <a:r>
              <a:rPr lang="en-US" sz="2200" dirty="0"/>
              <a:t>overarching aim of this behavioral research has been to integrate a range of apparently diverse psychological phenomena </a:t>
            </a:r>
            <a:r>
              <a:rPr lang="en-US" sz="2200" dirty="0" smtClean="0"/>
              <a:t>including…stimulus </a:t>
            </a:r>
            <a:r>
              <a:rPr lang="en-US" sz="2200" dirty="0"/>
              <a:t>equivalence, naming, understanding, analogy, metaphor, and </a:t>
            </a:r>
            <a:r>
              <a:rPr lang="en-US" sz="2200" dirty="0" smtClean="0"/>
              <a:t>rule-following”</a:t>
            </a:r>
          </a:p>
          <a:p>
            <a:pPr fontAlgn="base"/>
            <a:endParaRPr lang="en-US" b="0" i="0" dirty="0">
              <a:effectLst/>
              <a:latin typeface="Arial" panose="020B0604020202020204" pitchFamily="34" charset="0"/>
            </a:endParaRPr>
          </a:p>
          <a:p>
            <a:pPr fontAlgn="base"/>
            <a:r>
              <a:rPr lang="en-US" dirty="0">
                <a:hlinkClick r:id="rId4"/>
              </a:rPr>
              <a:t>https://contextualscience.org/what_is_rft</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7959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125" y="490581"/>
            <a:ext cx="8825658" cy="3329581"/>
          </a:xfrm>
        </p:spPr>
        <p:txBody>
          <a:bodyPr/>
          <a:lstStyle/>
          <a:p>
            <a:pPr algn="ctr"/>
            <a:r>
              <a:rPr lang="en-US" dirty="0" smtClean="0"/>
              <a:t>So, how did we get here? </a:t>
            </a:r>
            <a:endParaRPr lang="en-US" dirty="0"/>
          </a:p>
        </p:txBody>
      </p:sp>
      <p:sp>
        <p:nvSpPr>
          <p:cNvPr id="3" name="Title 1"/>
          <p:cNvSpPr txBox="1">
            <a:spLocks/>
          </p:cNvSpPr>
          <p:nvPr/>
        </p:nvSpPr>
        <p:spPr>
          <a:xfrm>
            <a:off x="1338425" y="2318658"/>
            <a:ext cx="8825658"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do I REALLY need to know? </a:t>
            </a:r>
            <a:endParaRPr lang="en-US" dirty="0"/>
          </a:p>
        </p:txBody>
      </p:sp>
    </p:spTree>
    <p:extLst>
      <p:ext uri="{BB962C8B-B14F-4D97-AF65-F5344CB8AC3E}">
        <p14:creationId xmlns:p14="http://schemas.microsoft.com/office/powerpoint/2010/main" val="23127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656" y="946878"/>
            <a:ext cx="3055157" cy="866931"/>
          </a:xfrm>
        </p:spPr>
        <p:txBody>
          <a:bodyPr/>
          <a:lstStyle/>
          <a:p>
            <a:r>
              <a:rPr lang="en-US" dirty="0" smtClean="0"/>
              <a:t>Derived Relational Responding</a:t>
            </a:r>
            <a:endParaRPr lang="en-US" dirty="0"/>
          </a:p>
        </p:txBody>
      </p:sp>
      <p:sp>
        <p:nvSpPr>
          <p:cNvPr id="4" name="Text Placeholder 3"/>
          <p:cNvSpPr>
            <a:spLocks noGrp="1"/>
          </p:cNvSpPr>
          <p:nvPr>
            <p:ph type="body" sz="half" idx="15"/>
          </p:nvPr>
        </p:nvSpPr>
        <p:spPr>
          <a:xfrm>
            <a:off x="524656" y="2155372"/>
            <a:ext cx="3055157" cy="4231595"/>
          </a:xfrm>
        </p:spPr>
        <p:txBody>
          <a:bodyPr>
            <a:normAutofit/>
          </a:bodyPr>
          <a:lstStyle/>
          <a:p>
            <a:r>
              <a:rPr lang="en-US" sz="2000" dirty="0" smtClean="0"/>
              <a:t>Learned, operant behavior. </a:t>
            </a:r>
          </a:p>
          <a:p>
            <a:r>
              <a:rPr lang="en-US" sz="2000" dirty="0" smtClean="0"/>
              <a:t>Responding that is derived -  </a:t>
            </a:r>
            <a:r>
              <a:rPr lang="en-US" sz="2000" dirty="0"/>
              <a:t>C</a:t>
            </a:r>
            <a:r>
              <a:rPr lang="en-US" sz="2000" dirty="0" smtClean="0"/>
              <a:t>annot be accounted for by conditional discrimination. </a:t>
            </a:r>
          </a:p>
          <a:p>
            <a:r>
              <a:rPr lang="en-US" sz="2000" dirty="0" smtClean="0"/>
              <a:t>Also describes multitudes of different types of responding; not just equivalence. </a:t>
            </a:r>
          </a:p>
        </p:txBody>
      </p:sp>
    </p:spTree>
    <p:extLst>
      <p:ext uri="{BB962C8B-B14F-4D97-AF65-F5344CB8AC3E}">
        <p14:creationId xmlns:p14="http://schemas.microsoft.com/office/powerpoint/2010/main" val="15780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Relational Responding -  Families of Frames </a:t>
            </a:r>
            <a:endParaRPr lang="en-US" dirty="0"/>
          </a:p>
        </p:txBody>
      </p:sp>
      <p:sp>
        <p:nvSpPr>
          <p:cNvPr id="3" name="Content Placeholder 2"/>
          <p:cNvSpPr>
            <a:spLocks noGrp="1"/>
          </p:cNvSpPr>
          <p:nvPr>
            <p:ph idx="1"/>
          </p:nvPr>
        </p:nvSpPr>
        <p:spPr>
          <a:xfrm>
            <a:off x="1103312" y="1454046"/>
            <a:ext cx="8946541" cy="5081665"/>
          </a:xfrm>
        </p:spPr>
        <p:txBody>
          <a:bodyPr>
            <a:normAutofit/>
          </a:bodyPr>
          <a:lstStyle/>
          <a:p>
            <a:pPr marL="0" indent="0" fontAlgn="base">
              <a:buNone/>
            </a:pPr>
            <a:endParaRPr lang="en-US" sz="2400" dirty="0"/>
          </a:p>
          <a:p>
            <a:pPr lvl="1" fontAlgn="base"/>
            <a:r>
              <a:rPr lang="en-US" sz="2400" dirty="0"/>
              <a:t>F</a:t>
            </a:r>
            <a:r>
              <a:rPr lang="en-US" sz="2400" dirty="0" smtClean="0"/>
              <a:t>rames </a:t>
            </a:r>
            <a:r>
              <a:rPr lang="en-US" sz="2400" dirty="0"/>
              <a:t>of C</a:t>
            </a:r>
            <a:r>
              <a:rPr lang="en-US" sz="2400" dirty="0" smtClean="0"/>
              <a:t>oordination – identity, sameness, </a:t>
            </a:r>
            <a:endParaRPr lang="en-US" sz="2400" dirty="0"/>
          </a:p>
          <a:p>
            <a:pPr lvl="1" fontAlgn="base"/>
            <a:r>
              <a:rPr lang="en-US" sz="2400" dirty="0"/>
              <a:t>F</a:t>
            </a:r>
            <a:r>
              <a:rPr lang="en-US" sz="2400" dirty="0" smtClean="0"/>
              <a:t>rames </a:t>
            </a:r>
            <a:r>
              <a:rPr lang="en-US" sz="2400" dirty="0"/>
              <a:t>of O</a:t>
            </a:r>
            <a:r>
              <a:rPr lang="en-US" sz="2400" dirty="0" smtClean="0"/>
              <a:t>pposition – opposites</a:t>
            </a:r>
          </a:p>
          <a:p>
            <a:pPr lvl="1" fontAlgn="base"/>
            <a:r>
              <a:rPr lang="en-US" sz="2400" dirty="0"/>
              <a:t>F</a:t>
            </a:r>
            <a:r>
              <a:rPr lang="en-US" sz="2400" dirty="0" smtClean="0"/>
              <a:t>rames </a:t>
            </a:r>
            <a:r>
              <a:rPr lang="en-US" sz="2400" dirty="0"/>
              <a:t>of D</a:t>
            </a:r>
            <a:r>
              <a:rPr lang="en-US" sz="2400" dirty="0" smtClean="0"/>
              <a:t>istinction – lack of coordination along a particular dimension</a:t>
            </a:r>
            <a:endParaRPr lang="en-US" sz="2400" dirty="0"/>
          </a:p>
          <a:p>
            <a:pPr lvl="1" fontAlgn="base"/>
            <a:r>
              <a:rPr lang="en-US" sz="2400" dirty="0"/>
              <a:t>F</a:t>
            </a:r>
            <a:r>
              <a:rPr lang="en-US" sz="2400" dirty="0" smtClean="0"/>
              <a:t>rames </a:t>
            </a:r>
            <a:r>
              <a:rPr lang="en-US" sz="2400" dirty="0"/>
              <a:t>of C</a:t>
            </a:r>
            <a:r>
              <a:rPr lang="en-US" sz="2400" dirty="0" smtClean="0"/>
              <a:t>omparison – bigger/smaller, faster/slower, better/worse</a:t>
            </a:r>
            <a:endParaRPr lang="en-US" sz="2400" dirty="0"/>
          </a:p>
          <a:p>
            <a:pPr lvl="1" fontAlgn="base"/>
            <a:r>
              <a:rPr lang="en-US" sz="2400" dirty="0"/>
              <a:t>H</a:t>
            </a:r>
            <a:r>
              <a:rPr lang="en-US" sz="2400" dirty="0" smtClean="0"/>
              <a:t>ierarchical </a:t>
            </a:r>
            <a:r>
              <a:rPr lang="en-US" sz="2400" dirty="0"/>
              <a:t>F</a:t>
            </a:r>
            <a:r>
              <a:rPr lang="en-US" sz="2400" dirty="0" smtClean="0"/>
              <a:t>rames – Belong to a group, hierarchy </a:t>
            </a:r>
            <a:endParaRPr lang="en-US" sz="2400" dirty="0"/>
          </a:p>
          <a:p>
            <a:pPr lvl="1" fontAlgn="base"/>
            <a:r>
              <a:rPr lang="en-US" sz="2400" dirty="0"/>
              <a:t>D</a:t>
            </a:r>
            <a:r>
              <a:rPr lang="en-US" sz="2400" dirty="0" smtClean="0"/>
              <a:t>eictic </a:t>
            </a:r>
            <a:r>
              <a:rPr lang="en-US" sz="2400" dirty="0"/>
              <a:t>F</a:t>
            </a:r>
            <a:r>
              <a:rPr lang="en-US" sz="2400" dirty="0" smtClean="0"/>
              <a:t>rames – perspective of speaker (here/there, I/you, now/then)</a:t>
            </a:r>
            <a:endParaRPr lang="en-US" sz="2400" dirty="0"/>
          </a:p>
          <a:p>
            <a:pPr lvl="1" fontAlgn="base"/>
            <a:r>
              <a:rPr lang="en-US" sz="2400" dirty="0" smtClean="0"/>
              <a:t>Spatial/temporal/causal etc. </a:t>
            </a:r>
            <a:endParaRPr lang="en-US" sz="2400" dirty="0"/>
          </a:p>
          <a:p>
            <a:endParaRPr lang="en-US" dirty="0"/>
          </a:p>
        </p:txBody>
      </p:sp>
    </p:spTree>
    <p:extLst>
      <p:ext uri="{BB962C8B-B14F-4D97-AF65-F5344CB8AC3E}">
        <p14:creationId xmlns:p14="http://schemas.microsoft.com/office/powerpoint/2010/main" val="396954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656" y="946878"/>
            <a:ext cx="3055157" cy="866931"/>
          </a:xfrm>
        </p:spPr>
        <p:txBody>
          <a:bodyPr/>
          <a:lstStyle/>
          <a:p>
            <a:r>
              <a:rPr lang="en-US" dirty="0" smtClean="0"/>
              <a:t>Derived Relational Responding</a:t>
            </a:r>
            <a:endParaRPr lang="en-US" dirty="0"/>
          </a:p>
        </p:txBody>
      </p:sp>
      <p:sp>
        <p:nvSpPr>
          <p:cNvPr id="4" name="Text Placeholder 3"/>
          <p:cNvSpPr>
            <a:spLocks noGrp="1"/>
          </p:cNvSpPr>
          <p:nvPr>
            <p:ph type="body" sz="half" idx="15"/>
          </p:nvPr>
        </p:nvSpPr>
        <p:spPr>
          <a:xfrm>
            <a:off x="524656" y="2155372"/>
            <a:ext cx="3055157" cy="4231595"/>
          </a:xfrm>
        </p:spPr>
        <p:txBody>
          <a:bodyPr>
            <a:normAutofit/>
          </a:bodyPr>
          <a:lstStyle/>
          <a:p>
            <a:r>
              <a:rPr lang="en-US" sz="2000" dirty="0" smtClean="0"/>
              <a:t>Learned, operant behavior. </a:t>
            </a:r>
          </a:p>
          <a:p>
            <a:r>
              <a:rPr lang="en-US" sz="2000" dirty="0" smtClean="0"/>
              <a:t>Responding that is derived -  </a:t>
            </a:r>
            <a:r>
              <a:rPr lang="en-US" sz="2000" dirty="0"/>
              <a:t>C</a:t>
            </a:r>
            <a:r>
              <a:rPr lang="en-US" sz="2000" dirty="0" smtClean="0"/>
              <a:t>annot be accounted for by conditional discrimination. </a:t>
            </a:r>
          </a:p>
          <a:p>
            <a:r>
              <a:rPr lang="en-US" sz="2000" dirty="0" smtClean="0"/>
              <a:t>Also describes multitudes of different types of responding; not just equivalence. </a:t>
            </a:r>
          </a:p>
        </p:txBody>
      </p:sp>
      <p:sp>
        <p:nvSpPr>
          <p:cNvPr id="7" name="Text Placeholder 6"/>
          <p:cNvSpPr>
            <a:spLocks noGrp="1"/>
          </p:cNvSpPr>
          <p:nvPr>
            <p:ph type="body" sz="quarter" idx="13"/>
          </p:nvPr>
        </p:nvSpPr>
        <p:spPr>
          <a:xfrm>
            <a:off x="3579813" y="946878"/>
            <a:ext cx="2954173" cy="721597"/>
          </a:xfrm>
        </p:spPr>
        <p:txBody>
          <a:bodyPr/>
          <a:lstStyle/>
          <a:p>
            <a:pPr algn="ctr"/>
            <a:r>
              <a:rPr lang="en-US" dirty="0" err="1" smtClean="0"/>
              <a:t>AARRing</a:t>
            </a:r>
            <a:r>
              <a:rPr lang="en-US" dirty="0" smtClean="0"/>
              <a:t> </a:t>
            </a:r>
            <a:endParaRPr lang="en-US" dirty="0"/>
          </a:p>
        </p:txBody>
      </p:sp>
      <p:sp>
        <p:nvSpPr>
          <p:cNvPr id="9" name="Text Placeholder 5"/>
          <p:cNvSpPr>
            <a:spLocks noGrp="1"/>
          </p:cNvSpPr>
          <p:nvPr>
            <p:ph type="body" sz="half" idx="16"/>
          </p:nvPr>
        </p:nvSpPr>
        <p:spPr>
          <a:xfrm>
            <a:off x="3963880" y="2243296"/>
            <a:ext cx="2772623" cy="4100966"/>
          </a:xfrm>
        </p:spPr>
        <p:txBody>
          <a:bodyPr>
            <a:normAutofit/>
          </a:bodyPr>
          <a:lstStyle/>
          <a:p>
            <a:r>
              <a:rPr lang="en-US" sz="2000" dirty="0" smtClean="0"/>
              <a:t>Type of relational responding </a:t>
            </a:r>
          </a:p>
          <a:p>
            <a:r>
              <a:rPr lang="en-US" sz="2000" dirty="0" smtClean="0"/>
              <a:t>Abstract response patterns</a:t>
            </a:r>
          </a:p>
          <a:p>
            <a:r>
              <a:rPr lang="en-US" sz="2000" dirty="0" smtClean="0"/>
              <a:t>Not based on formal properties of a stimulus/stimuli</a:t>
            </a:r>
          </a:p>
          <a:p>
            <a:r>
              <a:rPr lang="en-US" sz="2000" dirty="0" smtClean="0"/>
              <a:t>Under the control of contextual cues </a:t>
            </a:r>
            <a:endParaRPr lang="en-US" sz="2000" dirty="0"/>
          </a:p>
        </p:txBody>
      </p:sp>
    </p:spTree>
    <p:extLst>
      <p:ext uri="{BB962C8B-B14F-4D97-AF65-F5344CB8AC3E}">
        <p14:creationId xmlns:p14="http://schemas.microsoft.com/office/powerpoint/2010/main" val="9085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656" y="946878"/>
            <a:ext cx="3055157" cy="866931"/>
          </a:xfrm>
        </p:spPr>
        <p:txBody>
          <a:bodyPr/>
          <a:lstStyle/>
          <a:p>
            <a:r>
              <a:rPr lang="en-US" dirty="0" smtClean="0"/>
              <a:t>Derived Relational Responding</a:t>
            </a:r>
            <a:endParaRPr lang="en-US" dirty="0"/>
          </a:p>
        </p:txBody>
      </p:sp>
      <p:sp>
        <p:nvSpPr>
          <p:cNvPr id="4" name="Text Placeholder 3"/>
          <p:cNvSpPr>
            <a:spLocks noGrp="1"/>
          </p:cNvSpPr>
          <p:nvPr>
            <p:ph type="body" sz="half" idx="15"/>
          </p:nvPr>
        </p:nvSpPr>
        <p:spPr>
          <a:xfrm>
            <a:off x="524656" y="2155372"/>
            <a:ext cx="3055157" cy="4231595"/>
          </a:xfrm>
        </p:spPr>
        <p:txBody>
          <a:bodyPr>
            <a:normAutofit/>
          </a:bodyPr>
          <a:lstStyle/>
          <a:p>
            <a:r>
              <a:rPr lang="en-US" sz="2000" dirty="0" smtClean="0"/>
              <a:t>Learned, operant behavior. </a:t>
            </a:r>
          </a:p>
          <a:p>
            <a:r>
              <a:rPr lang="en-US" sz="2000" dirty="0" smtClean="0"/>
              <a:t>Responding that is derived -  </a:t>
            </a:r>
            <a:r>
              <a:rPr lang="en-US" sz="2000" dirty="0"/>
              <a:t>C</a:t>
            </a:r>
            <a:r>
              <a:rPr lang="en-US" sz="2000" dirty="0" smtClean="0"/>
              <a:t>annot be accounted for by conditional discrimination. </a:t>
            </a:r>
          </a:p>
          <a:p>
            <a:r>
              <a:rPr lang="en-US" sz="2000" dirty="0" smtClean="0"/>
              <a:t>Also describes multitudes of different types of responding; not just equivalence. </a:t>
            </a:r>
          </a:p>
        </p:txBody>
      </p:sp>
      <p:sp>
        <p:nvSpPr>
          <p:cNvPr id="7" name="Text Placeholder 6"/>
          <p:cNvSpPr>
            <a:spLocks noGrp="1"/>
          </p:cNvSpPr>
          <p:nvPr>
            <p:ph type="body" sz="quarter" idx="13"/>
          </p:nvPr>
        </p:nvSpPr>
        <p:spPr>
          <a:xfrm>
            <a:off x="7305389" y="1259603"/>
            <a:ext cx="2954173" cy="721597"/>
          </a:xfrm>
        </p:spPr>
        <p:txBody>
          <a:bodyPr/>
          <a:lstStyle/>
          <a:p>
            <a:r>
              <a:rPr lang="en-US" dirty="0" smtClean="0"/>
              <a:t>Transformation of Stimulus Function </a:t>
            </a:r>
            <a:endParaRPr lang="en-US" dirty="0"/>
          </a:p>
        </p:txBody>
      </p:sp>
      <p:sp>
        <p:nvSpPr>
          <p:cNvPr id="11" name="Text Placeholder 7"/>
          <p:cNvSpPr>
            <a:spLocks noGrp="1"/>
          </p:cNvSpPr>
          <p:nvPr>
            <p:ph type="body" sz="half" idx="17"/>
          </p:nvPr>
        </p:nvSpPr>
        <p:spPr>
          <a:xfrm>
            <a:off x="7305389" y="2155372"/>
            <a:ext cx="2806927" cy="4100966"/>
          </a:xfrm>
        </p:spPr>
        <p:txBody>
          <a:bodyPr>
            <a:normAutofit/>
          </a:bodyPr>
          <a:lstStyle/>
          <a:p>
            <a:r>
              <a:rPr lang="en-US" sz="2000" dirty="0" smtClean="0"/>
              <a:t>Functions of one stimulus changes by virtue of its relationship to another stimulus. </a:t>
            </a:r>
            <a:endParaRPr lang="en-US" sz="2000" dirty="0"/>
          </a:p>
        </p:txBody>
      </p:sp>
      <p:sp>
        <p:nvSpPr>
          <p:cNvPr id="8" name="Text Placeholder 7"/>
          <p:cNvSpPr>
            <a:spLocks noGrp="1"/>
          </p:cNvSpPr>
          <p:nvPr>
            <p:ph type="body" sz="quarter" idx="3"/>
          </p:nvPr>
        </p:nvSpPr>
        <p:spPr>
          <a:xfrm>
            <a:off x="3579813" y="1092212"/>
            <a:ext cx="2936241" cy="576262"/>
          </a:xfrm>
        </p:spPr>
        <p:txBody>
          <a:bodyPr/>
          <a:lstStyle/>
          <a:p>
            <a:pPr algn="ctr"/>
            <a:r>
              <a:rPr lang="en-US" dirty="0" err="1" smtClean="0"/>
              <a:t>AARRing</a:t>
            </a:r>
            <a:r>
              <a:rPr lang="en-US" dirty="0" smtClean="0"/>
              <a:t> </a:t>
            </a:r>
            <a:endParaRPr lang="en-US" dirty="0"/>
          </a:p>
        </p:txBody>
      </p:sp>
      <p:sp>
        <p:nvSpPr>
          <p:cNvPr id="13" name="Text Placeholder 5"/>
          <p:cNvSpPr>
            <a:spLocks noGrp="1"/>
          </p:cNvSpPr>
          <p:nvPr>
            <p:ph type="body" sz="half" idx="16"/>
          </p:nvPr>
        </p:nvSpPr>
        <p:spPr>
          <a:xfrm>
            <a:off x="4056288" y="2155372"/>
            <a:ext cx="2772623" cy="4100966"/>
          </a:xfrm>
        </p:spPr>
        <p:txBody>
          <a:bodyPr>
            <a:normAutofit/>
          </a:bodyPr>
          <a:lstStyle/>
          <a:p>
            <a:r>
              <a:rPr lang="en-US" sz="2000" dirty="0" smtClean="0"/>
              <a:t>Type of relational responding </a:t>
            </a:r>
          </a:p>
          <a:p>
            <a:r>
              <a:rPr lang="en-US" sz="2000" dirty="0" smtClean="0"/>
              <a:t>Abstract response patterns</a:t>
            </a:r>
          </a:p>
          <a:p>
            <a:r>
              <a:rPr lang="en-US" sz="2000" dirty="0" smtClean="0"/>
              <a:t>Not based on formal properties of a stimulus/stimuli</a:t>
            </a:r>
          </a:p>
          <a:p>
            <a:r>
              <a:rPr lang="en-US" sz="2000" dirty="0" smtClean="0"/>
              <a:t>Under the control of contextual cues </a:t>
            </a:r>
            <a:endParaRPr lang="en-US" sz="2000" dirty="0"/>
          </a:p>
        </p:txBody>
      </p:sp>
    </p:spTree>
    <p:extLst>
      <p:ext uri="{BB962C8B-B14F-4D97-AF65-F5344CB8AC3E}">
        <p14:creationId xmlns:p14="http://schemas.microsoft.com/office/powerpoint/2010/main" val="2729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ACT RFT and Conextual Behavioral Science </MediaServiceKeyPoints>
  </documentManagement>
</p:properties>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4AFBF-E012-4607-B95C-D9E661912AC6}">
  <ds:schemaRefs>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0</TotalTime>
  <Words>2702</Words>
  <Application>Microsoft Office PowerPoint</Application>
  <PresentationFormat>Widescreen</PresentationFormat>
  <Paragraphs>248</Paragraphs>
  <Slides>28</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Century Gothic</vt:lpstr>
      <vt:lpstr>Wingdings</vt:lpstr>
      <vt:lpstr>Wingdings 3</vt:lpstr>
      <vt:lpstr>Ion</vt:lpstr>
      <vt:lpstr>3_Ion</vt:lpstr>
      <vt:lpstr>4_Ion</vt:lpstr>
      <vt:lpstr>ACT inside ABA</vt:lpstr>
      <vt:lpstr>Abstract:   Moving forward with an examination of behavioral functions from an ACT perspective, while understanding the role of relational framing and transformation of stimulus functions, can better equip behavior analysts to effectively address complex maladaptive covert verbal behavior leading to maladaptive overt behavior. This may be one way that behavior analysts can move towards a more comprehensive analysis of behavior, and may result in more effective interventions for socially significant change.</vt:lpstr>
      <vt:lpstr>ACT </vt:lpstr>
      <vt:lpstr> Relational Frame Theory </vt:lpstr>
      <vt:lpstr>So, how did we get here? </vt:lpstr>
      <vt:lpstr>PowerPoint Presentation</vt:lpstr>
      <vt:lpstr>Relational Responding -  Families of Frames </vt:lpstr>
      <vt:lpstr>PowerPoint Presentation</vt:lpstr>
      <vt:lpstr>PowerPoint Presentation</vt:lpstr>
      <vt:lpstr>PowerPoint Presentation</vt:lpstr>
      <vt:lpstr>Relational Framing – Language &amp; Maladaptive Behavior</vt:lpstr>
      <vt:lpstr> ACT</vt:lpstr>
      <vt:lpstr>ACT</vt:lpstr>
      <vt:lpstr>Functions of Behavior</vt:lpstr>
      <vt:lpstr>PowerPoint Presentation</vt:lpstr>
      <vt:lpstr>Private Events as Functions of Behavior</vt:lpstr>
      <vt:lpstr>Private Events as Functions of Behavior</vt:lpstr>
      <vt:lpstr>Private Events as Functions of Behavior</vt:lpstr>
      <vt:lpstr>Private Events as Functions of Behavior</vt:lpstr>
      <vt:lpstr>PowerPoint Presentation</vt:lpstr>
      <vt:lpstr>PowerPoint Presentation</vt:lpstr>
      <vt:lpstr>Towards FA of Indirect Acting Functions</vt:lpstr>
      <vt:lpstr>Intervention </vt:lpstr>
      <vt:lpstr>PowerPoint Presentation</vt:lpstr>
      <vt:lpstr>Training &amp; Intervention </vt:lpstr>
      <vt:lpstr>Intervention</vt:lpstr>
      <vt:lpstr>References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How Did We Get Here and Where Are We Going?</dc:title>
  <dc:creator/>
  <cp:lastModifiedBy/>
  <cp:revision>1</cp:revision>
  <dcterms:created xsi:type="dcterms:W3CDTF">2020-02-11T02:20:25Z</dcterms:created>
  <dcterms:modified xsi:type="dcterms:W3CDTF">2020-07-18T20:04:47Z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